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FF00"/>
    <a:srgbClr val="FF00FF"/>
    <a:srgbClr val="FF003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6" d="100"/>
          <a:sy n="26" d="100"/>
        </p:scale>
        <p:origin x="-1974" y="-114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1E352-9714-4202-867E-6A51BACD3C02}" type="datetimeFigureOut">
              <a:rPr lang="en-GB" smtClean="0"/>
              <a:t>21/12/2020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1045E-B565-4472-80CF-CC0C55981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84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1045E-B565-4472-80CF-CC0C559814A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181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799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44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image" Target="../media/image1.jp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4" Type="http://schemas.openxmlformats.org/officeDocument/2006/relationships/hyperlink" Target="https://www.google.co.uk/url?sa=i&amp;rct=j&amp;q=&amp;esrc=s&amp;source=images&amp;cd=&amp;ved=2ahUKEwiXs7Km657lAhWvzIUKHSDqBJ4QjRx6BAgBEAQ&amp;url=https://www.nutricia.co.za/upload/product%20pdfs/Fortisip%20Multi%20Fibre_vanilla_Fact%20Sheet%20SA%20-%20FC.pdf&amp;psig=AOvVaw3iZMrqBTgPOagUZe89A38q&amp;ust=1571248592829971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758BC4-6857-4432-B4C5-9475910CEA1F}"/>
              </a:ext>
            </a:extLst>
          </p:cNvPr>
          <p:cNvSpPr txBox="1"/>
          <p:nvPr/>
        </p:nvSpPr>
        <p:spPr>
          <a:xfrm>
            <a:off x="1722999" y="102785"/>
            <a:ext cx="3422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prescribing the correct thickness of supplement??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E8A47172-925F-4384-BF33-F47D4B977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504457"/>
              </p:ext>
            </p:extLst>
          </p:nvPr>
        </p:nvGraphicFramePr>
        <p:xfrm>
          <a:off x="413368" y="2705474"/>
          <a:ext cx="6072340" cy="1400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2516">
                  <a:extLst>
                    <a:ext uri="{9D8B030D-6E8A-4147-A177-3AD203B41FA5}">
                      <a16:colId xmlns:a16="http://schemas.microsoft.com/office/drawing/2014/main" xmlns="" val="3487092387"/>
                    </a:ext>
                  </a:extLst>
                </a:gridCol>
                <a:gridCol w="1609824">
                  <a:extLst>
                    <a:ext uri="{9D8B030D-6E8A-4147-A177-3AD203B41FA5}">
                      <a16:colId xmlns:a16="http://schemas.microsoft.com/office/drawing/2014/main" xmlns="" val="792400562"/>
                    </a:ext>
                  </a:extLst>
                </a:gridCol>
              </a:tblGrid>
              <a:tr h="324703">
                <a:tc gridSpan="2"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1: Slightly thick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3561726"/>
                  </a:ext>
                </a:extLst>
              </a:tr>
              <a:tr h="1075418">
                <a:tc>
                  <a:txBody>
                    <a:bodyPr/>
                    <a:lstStyle/>
                    <a:p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en-GB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7902301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B27735B-97C1-4107-9B9F-167500182A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150730"/>
              </p:ext>
            </p:extLst>
          </p:nvPr>
        </p:nvGraphicFramePr>
        <p:xfrm>
          <a:off x="415689" y="4303538"/>
          <a:ext cx="6072340" cy="1507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3092">
                  <a:extLst>
                    <a:ext uri="{9D8B030D-6E8A-4147-A177-3AD203B41FA5}">
                      <a16:colId xmlns:a16="http://schemas.microsoft.com/office/drawing/2014/main" xmlns="" val="3487092387"/>
                    </a:ext>
                  </a:extLst>
                </a:gridCol>
                <a:gridCol w="1589248">
                  <a:extLst>
                    <a:ext uri="{9D8B030D-6E8A-4147-A177-3AD203B41FA5}">
                      <a16:colId xmlns:a16="http://schemas.microsoft.com/office/drawing/2014/main" xmlns="" val="792400562"/>
                    </a:ext>
                  </a:extLst>
                </a:gridCol>
              </a:tblGrid>
              <a:tr h="451078">
                <a:tc gridSpan="2"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2: Mildly thick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3561726"/>
                  </a:ext>
                </a:extLst>
              </a:tr>
              <a:tr h="1056273">
                <a:tc>
                  <a:txBody>
                    <a:bodyPr/>
                    <a:lstStyle/>
                    <a:p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7902301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9C2ED70A-F8AF-4DB0-B177-E4081E3969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164517"/>
              </p:ext>
            </p:extLst>
          </p:nvPr>
        </p:nvGraphicFramePr>
        <p:xfrm>
          <a:off x="413368" y="6008832"/>
          <a:ext cx="6072340" cy="1554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182">
                  <a:extLst>
                    <a:ext uri="{9D8B030D-6E8A-4147-A177-3AD203B41FA5}">
                      <a16:colId xmlns:a16="http://schemas.microsoft.com/office/drawing/2014/main" xmlns="" val="3487092387"/>
                    </a:ext>
                  </a:extLst>
                </a:gridCol>
                <a:gridCol w="1577158">
                  <a:extLst>
                    <a:ext uri="{9D8B030D-6E8A-4147-A177-3AD203B41FA5}">
                      <a16:colId xmlns:a16="http://schemas.microsoft.com/office/drawing/2014/main" xmlns="" val="792400562"/>
                    </a:ext>
                  </a:extLst>
                </a:gridCol>
              </a:tblGrid>
              <a:tr h="515167">
                <a:tc gridSpan="2"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3: Moderately thick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3561726"/>
                  </a:ext>
                </a:extLst>
              </a:tr>
              <a:tr h="1039742">
                <a:tc>
                  <a:txBody>
                    <a:bodyPr/>
                    <a:lstStyle/>
                    <a:p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7902301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52BB1674-EFF8-49B8-B453-CB3194EFE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799068"/>
              </p:ext>
            </p:extLst>
          </p:nvPr>
        </p:nvGraphicFramePr>
        <p:xfrm>
          <a:off x="415688" y="7770730"/>
          <a:ext cx="6049481" cy="1652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5608">
                  <a:extLst>
                    <a:ext uri="{9D8B030D-6E8A-4147-A177-3AD203B41FA5}">
                      <a16:colId xmlns:a16="http://schemas.microsoft.com/office/drawing/2014/main" xmlns="" val="3487092387"/>
                    </a:ext>
                  </a:extLst>
                </a:gridCol>
                <a:gridCol w="1583873">
                  <a:extLst>
                    <a:ext uri="{9D8B030D-6E8A-4147-A177-3AD203B41FA5}">
                      <a16:colId xmlns:a16="http://schemas.microsoft.com/office/drawing/2014/main" xmlns="" val="792400562"/>
                    </a:ext>
                  </a:extLst>
                </a:gridCol>
              </a:tblGrid>
              <a:tr h="557674">
                <a:tc gridSpan="2"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4: Extremely thick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3561726"/>
                  </a:ext>
                </a:extLst>
              </a:tr>
              <a:tr h="1094996">
                <a:tc>
                  <a:txBody>
                    <a:bodyPr/>
                    <a:lstStyle/>
                    <a:p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79023016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EC930B2-C4DE-46B3-8CF0-FD8C01A49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40" y="1341187"/>
            <a:ext cx="892631" cy="853412"/>
          </a:xfrm>
          <a:prstGeom prst="rect">
            <a:avLst/>
          </a:prstGeom>
        </p:spPr>
      </p:pic>
      <p:pic>
        <p:nvPicPr>
          <p:cNvPr id="1026" name="Picture 2" descr="Image result for fortisip multi fibre">
            <a:hlinkClick r:id="rId4"/>
            <a:extLst>
              <a:ext uri="{FF2B5EF4-FFF2-40B4-BE49-F238E27FC236}">
                <a16:creationId xmlns:a16="http://schemas.microsoft.com/office/drawing/2014/main" xmlns="" id="{CE9B532A-46A0-4A9B-BA0E-F9DDA7CC2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71" y="1339908"/>
            <a:ext cx="476250" cy="86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AD5D36D-1737-4705-B23A-118C60764438}"/>
              </a:ext>
            </a:extLst>
          </p:cNvPr>
          <p:cNvSpPr txBox="1"/>
          <p:nvPr/>
        </p:nvSpPr>
        <p:spPr>
          <a:xfrm>
            <a:off x="432452" y="2215770"/>
            <a:ext cx="648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err="1"/>
              <a:t>Fortisip</a:t>
            </a:r>
            <a:r>
              <a:rPr lang="en-GB" sz="1000" b="1" dirty="0"/>
              <a:t> Bottle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443D24A-3349-4369-90CC-00F08FDF3C98}"/>
              </a:ext>
            </a:extLst>
          </p:cNvPr>
          <p:cNvSpPr txBox="1"/>
          <p:nvPr/>
        </p:nvSpPr>
        <p:spPr>
          <a:xfrm>
            <a:off x="1058086" y="2215770"/>
            <a:ext cx="892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err="1"/>
              <a:t>Fortisip</a:t>
            </a:r>
            <a:r>
              <a:rPr lang="en-GB" sz="1000" b="1" dirty="0"/>
              <a:t> Multi Fibre </a:t>
            </a:r>
          </a:p>
        </p:txBody>
      </p:sp>
      <p:pic>
        <p:nvPicPr>
          <p:cNvPr id="1028" name="Picture 4" descr="Image result for fortijuce">
            <a:extLst>
              <a:ext uri="{FF2B5EF4-FFF2-40B4-BE49-F238E27FC236}">
                <a16:creationId xmlns:a16="http://schemas.microsoft.com/office/drawing/2014/main" xmlns="" id="{F815C263-297A-4914-B582-73FFF6953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441" y="1362181"/>
            <a:ext cx="724445" cy="82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701E284-B502-496D-9612-E3549EE2B7F0}"/>
              </a:ext>
            </a:extLst>
          </p:cNvPr>
          <p:cNvSpPr txBox="1"/>
          <p:nvPr/>
        </p:nvSpPr>
        <p:spPr>
          <a:xfrm>
            <a:off x="1902441" y="2206313"/>
            <a:ext cx="724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Fortijuce</a:t>
            </a:r>
          </a:p>
        </p:txBody>
      </p:sp>
      <p:pic>
        <p:nvPicPr>
          <p:cNvPr id="1030" name="Picture 6" descr="Image result for calogen">
            <a:extLst>
              <a:ext uri="{FF2B5EF4-FFF2-40B4-BE49-F238E27FC236}">
                <a16:creationId xmlns:a16="http://schemas.microsoft.com/office/drawing/2014/main" xmlns="" id="{C627DB52-91E1-4293-8490-F69F23F39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47" y="1245946"/>
            <a:ext cx="892631" cy="96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85E8D59-9B3A-49B1-967E-6B815D6A3DFA}"/>
              </a:ext>
            </a:extLst>
          </p:cNvPr>
          <p:cNvSpPr txBox="1"/>
          <p:nvPr/>
        </p:nvSpPr>
        <p:spPr>
          <a:xfrm>
            <a:off x="2556001" y="2220959"/>
            <a:ext cx="8926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Calogen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xmlns="" id="{845AB284-2D29-419C-961A-DD17871D3C0B}"/>
              </a:ext>
            </a:extLst>
          </p:cNvPr>
          <p:cNvSpPr/>
          <p:nvPr/>
        </p:nvSpPr>
        <p:spPr>
          <a:xfrm>
            <a:off x="3545823" y="1434175"/>
            <a:ext cx="892630" cy="4846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2FA5837-2368-40BB-8391-5EA29F05E4C9}"/>
              </a:ext>
            </a:extLst>
          </p:cNvPr>
          <p:cNvSpPr txBox="1"/>
          <p:nvPr/>
        </p:nvSpPr>
        <p:spPr>
          <a:xfrm>
            <a:off x="4521852" y="1128067"/>
            <a:ext cx="18338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>
                <a:solidFill>
                  <a:srgbClr val="FF0000"/>
                </a:solidFill>
              </a:rPr>
              <a:t>DO NOT!!!</a:t>
            </a:r>
          </a:p>
          <a:p>
            <a:pPr algn="ctr"/>
            <a:endParaRPr lang="en-GB" sz="1200" b="1" u="sng" dirty="0">
              <a:solidFill>
                <a:srgbClr val="FF0000"/>
              </a:solidFill>
            </a:endParaRPr>
          </a:p>
          <a:p>
            <a:pPr algn="ctr"/>
            <a:r>
              <a:rPr lang="en-GB" sz="1200" dirty="0"/>
              <a:t>Modify these supplements with thickener</a:t>
            </a:r>
            <a:endParaRPr lang="en-GB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EA0DCF7-9494-4612-B9D7-E25D307091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0302" y="3202052"/>
            <a:ext cx="1397727" cy="7380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5778502-6424-4273-AB10-C55669074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5186" y="4875317"/>
            <a:ext cx="1397725" cy="8450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6161BE4-C05A-4666-80B8-B56E6D0FBF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7983" y="6773851"/>
            <a:ext cx="1397725" cy="9318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77988CF-B471-40B8-84C0-865BDD2D8B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9860" y="8527188"/>
            <a:ext cx="1397725" cy="93181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4EBFE3C-5018-4267-BC9D-868DC7FF3C42}"/>
              </a:ext>
            </a:extLst>
          </p:cNvPr>
          <p:cNvSpPr txBox="1"/>
          <p:nvPr/>
        </p:nvSpPr>
        <p:spPr>
          <a:xfrm>
            <a:off x="1416855" y="3376739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Fortisip Extra*</a:t>
            </a:r>
          </a:p>
        </p:txBody>
      </p:sp>
      <p:pic>
        <p:nvPicPr>
          <p:cNvPr id="1038" name="Picture 14" descr="Image result for fortisip compact fibre">
            <a:extLst>
              <a:ext uri="{FF2B5EF4-FFF2-40B4-BE49-F238E27FC236}">
                <a16:creationId xmlns:a16="http://schemas.microsoft.com/office/drawing/2014/main" xmlns="" id="{E4710748-664E-4A96-A255-EFC9FC961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61" y="4803274"/>
            <a:ext cx="873494" cy="9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54B12DD-DA68-4438-AC8B-AFFC794D2721}"/>
              </a:ext>
            </a:extLst>
          </p:cNvPr>
          <p:cNvSpPr txBox="1"/>
          <p:nvPr/>
        </p:nvSpPr>
        <p:spPr>
          <a:xfrm>
            <a:off x="1356937" y="5133126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err="1"/>
              <a:t>Fortisip</a:t>
            </a:r>
            <a:r>
              <a:rPr lang="en-GB" sz="1000" b="1" dirty="0"/>
              <a:t> Compact </a:t>
            </a:r>
          </a:p>
          <a:p>
            <a:pPr algn="ctr"/>
            <a:r>
              <a:rPr lang="en-GB" sz="1000" b="1" dirty="0"/>
              <a:t>Fibre*</a:t>
            </a:r>
          </a:p>
        </p:txBody>
      </p:sp>
      <p:pic>
        <p:nvPicPr>
          <p:cNvPr id="1040" name="Picture 16" descr="Image result for nutilis complete level 3">
            <a:extLst>
              <a:ext uri="{FF2B5EF4-FFF2-40B4-BE49-F238E27FC236}">
                <a16:creationId xmlns:a16="http://schemas.microsoft.com/office/drawing/2014/main" xmlns="" id="{701BAB14-53B6-40ED-AAE3-F9499E113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8" y="6572628"/>
            <a:ext cx="910801" cy="86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nutilis complete level 3">
            <a:extLst>
              <a:ext uri="{FF2B5EF4-FFF2-40B4-BE49-F238E27FC236}">
                <a16:creationId xmlns:a16="http://schemas.microsoft.com/office/drawing/2014/main" xmlns="" id="{D158EED3-9231-466A-950F-E4595B9BE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158" y="6640477"/>
            <a:ext cx="780291" cy="7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693B327-CCC2-4C2E-A682-0BA5349FF932}"/>
              </a:ext>
            </a:extLst>
          </p:cNvPr>
          <p:cNvSpPr txBox="1"/>
          <p:nvPr/>
        </p:nvSpPr>
        <p:spPr>
          <a:xfrm>
            <a:off x="1186036" y="6830567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err="1"/>
              <a:t>Nutilis</a:t>
            </a:r>
            <a:r>
              <a:rPr lang="en-GB" sz="1000" b="1" dirty="0"/>
              <a:t> Complete </a:t>
            </a:r>
          </a:p>
          <a:p>
            <a:pPr algn="ctr"/>
            <a:r>
              <a:rPr lang="en-GB" sz="1000" b="1" dirty="0"/>
              <a:t>Drink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9AC6EF1-F07C-4628-84ED-85514CF0ACC2}"/>
              </a:ext>
            </a:extLst>
          </p:cNvPr>
          <p:cNvSpPr txBox="1"/>
          <p:nvPr/>
        </p:nvSpPr>
        <p:spPr>
          <a:xfrm>
            <a:off x="3308719" y="6838405"/>
            <a:ext cx="1074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err="1"/>
              <a:t>Nutilis</a:t>
            </a:r>
            <a:r>
              <a:rPr lang="en-GB" sz="1000" b="1" dirty="0"/>
              <a:t> Complete</a:t>
            </a:r>
          </a:p>
          <a:p>
            <a:pPr algn="ctr"/>
            <a:r>
              <a:rPr lang="en-GB" sz="1000" b="1" dirty="0"/>
              <a:t>Creme</a:t>
            </a:r>
          </a:p>
        </p:txBody>
      </p:sp>
      <p:pic>
        <p:nvPicPr>
          <p:cNvPr id="1044" name="Picture 20" descr="Image result for nutilis fruit level 4">
            <a:extLst>
              <a:ext uri="{FF2B5EF4-FFF2-40B4-BE49-F238E27FC236}">
                <a16:creationId xmlns:a16="http://schemas.microsoft.com/office/drawing/2014/main" xmlns="" id="{33D6C4AD-F5F3-419D-8164-EA19593CC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84" y="8456246"/>
            <a:ext cx="706487" cy="79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7EFFAE4-B4F7-450D-A375-62DAD377BD73}"/>
              </a:ext>
            </a:extLst>
          </p:cNvPr>
          <p:cNvSpPr txBox="1"/>
          <p:nvPr/>
        </p:nvSpPr>
        <p:spPr>
          <a:xfrm>
            <a:off x="1320688" y="8654700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err="1"/>
              <a:t>Nutilis</a:t>
            </a:r>
            <a:r>
              <a:rPr lang="en-GB" sz="1000" b="1" dirty="0"/>
              <a:t> Fruit </a:t>
            </a:r>
          </a:p>
        </p:txBody>
      </p:sp>
      <p:pic>
        <p:nvPicPr>
          <p:cNvPr id="1050" name="Picture 26" descr="Image result for forticreme complete">
            <a:extLst>
              <a:ext uri="{FF2B5EF4-FFF2-40B4-BE49-F238E27FC236}">
                <a16:creationId xmlns:a16="http://schemas.microsoft.com/office/drawing/2014/main" xmlns="" id="{1D205416-57C8-4E9A-8CA7-DD566947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718" y="8412032"/>
            <a:ext cx="878701" cy="87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21C30EF-75AE-4389-8059-EE762F92AECD}"/>
              </a:ext>
            </a:extLst>
          </p:cNvPr>
          <p:cNvSpPr txBox="1"/>
          <p:nvPr/>
        </p:nvSpPr>
        <p:spPr>
          <a:xfrm>
            <a:off x="3409147" y="8651327"/>
            <a:ext cx="793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Forticreme </a:t>
            </a:r>
          </a:p>
          <a:p>
            <a:pPr algn="ctr"/>
            <a:r>
              <a:rPr lang="en-GB" sz="1000" b="1" dirty="0"/>
              <a:t>Complete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78878E-D5F1-4DCC-B46F-02F26AD82C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6754" y="3057117"/>
            <a:ext cx="983278" cy="9170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67C0DB3-9D09-4838-AE94-3DE7D578B5DB}"/>
              </a:ext>
            </a:extLst>
          </p:cNvPr>
          <p:cNvSpPr/>
          <p:nvPr/>
        </p:nvSpPr>
        <p:spPr>
          <a:xfrm>
            <a:off x="0" y="9514042"/>
            <a:ext cx="69424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Independently engineer tested in controlled laboratory environment.</a:t>
            </a:r>
          </a:p>
          <a:p>
            <a:r>
              <a:rPr lang="en-US" sz="1000" dirty="0"/>
              <a:t> *Indicative IDDSI level. Due to manufacturing reasons some variation between flavours and batches may be observed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654265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90</Words>
  <Application>Microsoft Office PowerPoint</Application>
  <PresentationFormat>A4 Paper (210x297 mm)</PresentationFormat>
  <Paragraphs>29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Nutricia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Austin</dc:creator>
  <cp:lastModifiedBy>aau</cp:lastModifiedBy>
  <cp:revision>20</cp:revision>
  <dcterms:created xsi:type="dcterms:W3CDTF">2018-04-13T10:42:02Z</dcterms:created>
  <dcterms:modified xsi:type="dcterms:W3CDTF">2020-12-21T08:58:36Z</dcterms:modified>
</cp:coreProperties>
</file>