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1"/>
  </p:notesMasterIdLst>
  <p:sldIdLst>
    <p:sldId id="286" r:id="rId2"/>
    <p:sldId id="293" r:id="rId3"/>
    <p:sldId id="299" r:id="rId4"/>
    <p:sldId id="350" r:id="rId5"/>
    <p:sldId id="358" r:id="rId6"/>
    <p:sldId id="326" r:id="rId7"/>
    <p:sldId id="327" r:id="rId8"/>
    <p:sldId id="328" r:id="rId9"/>
    <p:sldId id="287"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9029" autoAdjust="0"/>
  </p:normalViewPr>
  <p:slideViewPr>
    <p:cSldViewPr>
      <p:cViewPr>
        <p:scale>
          <a:sx n="50" d="100"/>
          <a:sy n="50" d="100"/>
        </p:scale>
        <p:origin x="-1468" y="-3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2AFEDE2-AF83-427C-B46B-2928B0215C42}" type="datetimeFigureOut">
              <a:rPr lang="en-GB" smtClean="0"/>
              <a:t>21/01/2021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640FA21-0B59-42D9-A834-0127B978679D}" type="slidenum">
              <a:rPr lang="en-GB" smtClean="0"/>
              <a:t>‹#›</a:t>
            </a:fld>
            <a:endParaRPr lang="en-GB"/>
          </a:p>
        </p:txBody>
      </p:sp>
    </p:spTree>
    <p:extLst>
      <p:ext uri="{BB962C8B-B14F-4D97-AF65-F5344CB8AC3E}">
        <p14:creationId xmlns:p14="http://schemas.microsoft.com/office/powerpoint/2010/main" val="227705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41984" indent="-285379" eaLnBrk="0" hangingPunct="0">
              <a:spcBef>
                <a:spcPct val="30000"/>
              </a:spcBef>
              <a:defRPr sz="1200">
                <a:solidFill>
                  <a:schemeClr val="tx1"/>
                </a:solidFill>
                <a:latin typeface="Arial" charset="0"/>
                <a:ea typeface="Arial" charset="0"/>
                <a:cs typeface="Arial" charset="0"/>
              </a:defRPr>
            </a:lvl2pPr>
            <a:lvl3pPr marL="1141514" indent="-228303" eaLnBrk="0" hangingPunct="0">
              <a:spcBef>
                <a:spcPct val="30000"/>
              </a:spcBef>
              <a:defRPr sz="1200">
                <a:solidFill>
                  <a:schemeClr val="tx1"/>
                </a:solidFill>
                <a:latin typeface="Arial" charset="0"/>
                <a:ea typeface="Arial" charset="0"/>
                <a:cs typeface="Arial" charset="0"/>
              </a:defRPr>
            </a:lvl3pPr>
            <a:lvl4pPr marL="1598120" indent="-228303" eaLnBrk="0" hangingPunct="0">
              <a:spcBef>
                <a:spcPct val="30000"/>
              </a:spcBef>
              <a:defRPr sz="1200">
                <a:solidFill>
                  <a:schemeClr val="tx1"/>
                </a:solidFill>
                <a:latin typeface="Arial" charset="0"/>
                <a:ea typeface="Arial" charset="0"/>
                <a:cs typeface="Arial" charset="0"/>
              </a:defRPr>
            </a:lvl4pPr>
            <a:lvl5pPr marL="2054725" indent="-228303" eaLnBrk="0" hangingPunct="0">
              <a:spcBef>
                <a:spcPct val="30000"/>
              </a:spcBef>
              <a:defRPr sz="1200">
                <a:solidFill>
                  <a:schemeClr val="tx1"/>
                </a:solidFill>
                <a:latin typeface="Arial" charset="0"/>
                <a:ea typeface="Arial" charset="0"/>
                <a:cs typeface="Arial" charset="0"/>
              </a:defRPr>
            </a:lvl5pPr>
            <a:lvl6pPr marL="2511331" indent="-228303" eaLnBrk="0" fontAlgn="base" hangingPunct="0">
              <a:spcBef>
                <a:spcPct val="30000"/>
              </a:spcBef>
              <a:spcAft>
                <a:spcPct val="0"/>
              </a:spcAft>
              <a:defRPr sz="1200">
                <a:solidFill>
                  <a:schemeClr val="tx1"/>
                </a:solidFill>
                <a:latin typeface="Arial" charset="0"/>
                <a:ea typeface="Arial" charset="0"/>
                <a:cs typeface="Arial" charset="0"/>
              </a:defRPr>
            </a:lvl6pPr>
            <a:lvl7pPr marL="2967937" indent="-228303" eaLnBrk="0" fontAlgn="base" hangingPunct="0">
              <a:spcBef>
                <a:spcPct val="30000"/>
              </a:spcBef>
              <a:spcAft>
                <a:spcPct val="0"/>
              </a:spcAft>
              <a:defRPr sz="1200">
                <a:solidFill>
                  <a:schemeClr val="tx1"/>
                </a:solidFill>
                <a:latin typeface="Arial" charset="0"/>
                <a:ea typeface="Arial" charset="0"/>
                <a:cs typeface="Arial" charset="0"/>
              </a:defRPr>
            </a:lvl7pPr>
            <a:lvl8pPr marL="3424542" indent="-228303" eaLnBrk="0" fontAlgn="base" hangingPunct="0">
              <a:spcBef>
                <a:spcPct val="30000"/>
              </a:spcBef>
              <a:spcAft>
                <a:spcPct val="0"/>
              </a:spcAft>
              <a:defRPr sz="1200">
                <a:solidFill>
                  <a:schemeClr val="tx1"/>
                </a:solidFill>
                <a:latin typeface="Arial" charset="0"/>
                <a:ea typeface="Arial" charset="0"/>
                <a:cs typeface="Arial" charset="0"/>
              </a:defRPr>
            </a:lvl8pPr>
            <a:lvl9pPr marL="3881148" indent="-228303"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136E9FF8-B90A-4F4C-A013-6B316AE9C30E}" type="slidenum">
              <a:rPr lang="en-US" altLang="en-US" smtClean="0"/>
              <a:pPr eaLnBrk="1" hangingPunct="1">
                <a:spcBef>
                  <a:spcPct val="0"/>
                </a:spcBef>
              </a:pPr>
              <a:t>2</a:t>
            </a:fld>
            <a:endParaRPr lang="en-US" altLang="en-US" smtClean="0"/>
          </a:p>
        </p:txBody>
      </p:sp>
      <p:sp>
        <p:nvSpPr>
          <p:cNvPr id="70659" name="Rectangle 1026"/>
          <p:cNvSpPr>
            <a:spLocks noGrp="1" noRot="1" noChangeAspect="1" noChangeArrowheads="1" noTextEdit="1"/>
          </p:cNvSpPr>
          <p:nvPr>
            <p:ph type="sldImg"/>
          </p:nvPr>
        </p:nvSpPr>
        <p:spPr>
          <a:ln/>
        </p:spPr>
      </p:sp>
      <p:sp>
        <p:nvSpPr>
          <p:cNvPr id="706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376363"/>
            <a:ext cx="9144000" cy="5481637"/>
          </a:xfrm>
          <a:prstGeom prst="rect">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5688" y="369888"/>
            <a:ext cx="135413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4403725"/>
            <a:ext cx="9144000" cy="1808163"/>
          </a:xfrm>
          <a:prstGeom prst="rect">
            <a:avLst/>
          </a:prstGeom>
          <a:solidFill>
            <a:srgbClr val="009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userDrawn="1"/>
        </p:nvSpPr>
        <p:spPr>
          <a:xfrm>
            <a:off x="5784850" y="6216650"/>
            <a:ext cx="549275" cy="641350"/>
          </a:xfrm>
          <a:prstGeom prst="rect">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userDrawn="1"/>
        </p:nvSpPr>
        <p:spPr>
          <a:xfrm>
            <a:off x="6334125" y="6216650"/>
            <a:ext cx="1336675" cy="641350"/>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userDrawn="1"/>
        </p:nvSpPr>
        <p:spPr>
          <a:xfrm>
            <a:off x="7661275" y="6216650"/>
            <a:ext cx="134938" cy="64135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userDrawn="1"/>
        </p:nvSpPr>
        <p:spPr>
          <a:xfrm>
            <a:off x="7796213" y="6216650"/>
            <a:ext cx="336550" cy="641350"/>
          </a:xfrm>
          <a:prstGeom prst="rect">
            <a:avLst/>
          </a:prstGeom>
          <a:solidFill>
            <a:srgbClr val="009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p:nvPr userDrawn="1"/>
        </p:nvSpPr>
        <p:spPr>
          <a:xfrm>
            <a:off x="8132763" y="6216650"/>
            <a:ext cx="1011237" cy="641350"/>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TextBox 11"/>
          <p:cNvSpPr txBox="1">
            <a:spLocks noChangeArrowheads="1"/>
          </p:cNvSpPr>
          <p:nvPr userDrawn="1"/>
        </p:nvSpPr>
        <p:spPr bwMode="auto">
          <a:xfrm>
            <a:off x="673100" y="6367463"/>
            <a:ext cx="444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z="1600" smtClean="0">
                <a:solidFill>
                  <a:prstClr val="white"/>
                </a:solidFill>
                <a:latin typeface="Arial" charset="0"/>
                <a:cs typeface="Arial" charset="0"/>
              </a:rPr>
              <a:t>An outstanding experience for every patient </a:t>
            </a:r>
          </a:p>
        </p:txBody>
      </p:sp>
      <p:sp>
        <p:nvSpPr>
          <p:cNvPr id="2" name="Title 1"/>
          <p:cNvSpPr>
            <a:spLocks noGrp="1"/>
          </p:cNvSpPr>
          <p:nvPr>
            <p:ph type="ctrTitle"/>
          </p:nvPr>
        </p:nvSpPr>
        <p:spPr>
          <a:xfrm>
            <a:off x="685800" y="2152267"/>
            <a:ext cx="5888255" cy="2092473"/>
          </a:xfrm>
        </p:spPr>
        <p:txBody>
          <a:bodyPr anchor="t">
            <a:normAutofit/>
          </a:bodyPr>
          <a:lstStyle>
            <a:lvl1pPr algn="l">
              <a:defRPr sz="4800" b="1">
                <a:solidFill>
                  <a:schemeClr val="bg1"/>
                </a:solidFill>
                <a:latin typeface="Arial" charset="0"/>
                <a:ea typeface="Arial" charset="0"/>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71363" y="4670441"/>
            <a:ext cx="3351997" cy="143197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6227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2203450"/>
            <a:ext cx="2360613" cy="312738"/>
          </a:xfrm>
          <a:prstGeom prst="rect">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1620838" y="2201863"/>
            <a:ext cx="554037" cy="312737"/>
          </a:xfrm>
          <a:prstGeom prst="rect">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userDrawn="1"/>
        </p:nvSpPr>
        <p:spPr>
          <a:xfrm>
            <a:off x="2135188" y="2201863"/>
            <a:ext cx="1349375" cy="312737"/>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userDrawn="1"/>
        </p:nvSpPr>
        <p:spPr>
          <a:xfrm>
            <a:off x="3125788" y="2201863"/>
            <a:ext cx="136525" cy="312737"/>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userDrawn="1"/>
        </p:nvSpPr>
        <p:spPr>
          <a:xfrm>
            <a:off x="3248025" y="2201863"/>
            <a:ext cx="339725" cy="312737"/>
          </a:xfrm>
          <a:prstGeom prst="rect">
            <a:avLst/>
          </a:prstGeom>
          <a:solidFill>
            <a:srgbClr val="009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userDrawn="1"/>
        </p:nvSpPr>
        <p:spPr>
          <a:xfrm>
            <a:off x="3508375" y="2201863"/>
            <a:ext cx="1019175" cy="312737"/>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30250" y="383823"/>
            <a:ext cx="7886700" cy="1590500"/>
          </a:xfrm>
        </p:spPr>
        <p:txBody>
          <a:bodyPr anchor="b">
            <a:noAutofit/>
          </a:bodyPr>
          <a:lstStyle>
            <a:lvl1pPr>
              <a:defRPr sz="5400">
                <a:solidFill>
                  <a:srgbClr val="425563"/>
                </a:solidFill>
                <a:latin typeface="Arial" charset="0"/>
                <a:ea typeface="Arial" charset="0"/>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730250" y="3183467"/>
            <a:ext cx="7886700" cy="2993495"/>
          </a:xfrm>
        </p:spPr>
        <p:txBody>
          <a:bodyPr/>
          <a:lstStyle>
            <a:lvl1pPr>
              <a:defRPr>
                <a:solidFill>
                  <a:srgbClr val="425563"/>
                </a:solidFill>
                <a:latin typeface="Arial" charset="0"/>
                <a:ea typeface="Arial" charset="0"/>
                <a:cs typeface="Arial" charset="0"/>
              </a:defRPr>
            </a:lvl1pPr>
            <a:lvl2pPr>
              <a:defRPr>
                <a:solidFill>
                  <a:srgbClr val="425563"/>
                </a:solidFill>
                <a:latin typeface="Arial" charset="0"/>
                <a:ea typeface="Arial" charset="0"/>
                <a:cs typeface="Arial" charset="0"/>
              </a:defRPr>
            </a:lvl2pPr>
            <a:lvl3pPr>
              <a:defRPr>
                <a:solidFill>
                  <a:srgbClr val="425563"/>
                </a:solidFill>
                <a:latin typeface="Arial" charset="0"/>
                <a:ea typeface="Arial" charset="0"/>
                <a:cs typeface="Arial" charset="0"/>
              </a:defRPr>
            </a:lvl3pPr>
            <a:lvl4pPr>
              <a:defRPr>
                <a:solidFill>
                  <a:srgbClr val="425563"/>
                </a:solidFill>
                <a:latin typeface="Arial" charset="0"/>
                <a:ea typeface="Arial" charset="0"/>
                <a:cs typeface="Arial" charset="0"/>
              </a:defRPr>
            </a:lvl4pPr>
            <a:lvl5pPr>
              <a:defRPr>
                <a:solidFill>
                  <a:srgbClr val="425563"/>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530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6556375"/>
            <a:ext cx="9144000" cy="301625"/>
          </a:xfrm>
          <a:prstGeom prst="rect">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5784850" y="6556375"/>
            <a:ext cx="549275" cy="303213"/>
          </a:xfrm>
          <a:prstGeom prst="rect">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userDrawn="1"/>
        </p:nvSpPr>
        <p:spPr>
          <a:xfrm>
            <a:off x="6334125" y="6556375"/>
            <a:ext cx="1336675" cy="301625"/>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userDrawn="1"/>
        </p:nvSpPr>
        <p:spPr>
          <a:xfrm>
            <a:off x="7661275" y="6556375"/>
            <a:ext cx="134938" cy="3016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userDrawn="1"/>
        </p:nvSpPr>
        <p:spPr>
          <a:xfrm>
            <a:off x="7796213" y="6556375"/>
            <a:ext cx="336550" cy="301625"/>
          </a:xfrm>
          <a:prstGeom prst="rect">
            <a:avLst/>
          </a:prstGeom>
          <a:solidFill>
            <a:srgbClr val="009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userDrawn="1"/>
        </p:nvSpPr>
        <p:spPr>
          <a:xfrm>
            <a:off x="8132763" y="6556375"/>
            <a:ext cx="1011237" cy="30162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11200" y="524406"/>
            <a:ext cx="7799387" cy="965727"/>
          </a:xfrm>
        </p:spPr>
        <p:txBody>
          <a:bodyPr anchor="t">
            <a:normAutofit/>
          </a:bodyPr>
          <a:lstStyle>
            <a:lvl1pPr>
              <a:defRPr sz="4400">
                <a:solidFill>
                  <a:srgbClr val="425563"/>
                </a:solidFill>
                <a:latin typeface="Arial" charset="0"/>
                <a:ea typeface="Arial" charset="0"/>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11200" y="2038176"/>
            <a:ext cx="7799388" cy="4091691"/>
          </a:xfrm>
        </p:spPr>
        <p:txBody>
          <a:bodyPr/>
          <a:lstStyle>
            <a:lvl1pPr marL="0" indent="0">
              <a:buNone/>
              <a:defRPr sz="2400">
                <a:solidFill>
                  <a:srgbClr val="42556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7497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GB"/>
          </a:p>
        </p:txBody>
      </p:sp>
      <p:sp>
        <p:nvSpPr>
          <p:cNvPr id="3" name="Rectangle 41"/>
          <p:cNvSpPr>
            <a:spLocks noGrp="1" noChangeArrowheads="1"/>
          </p:cNvSpPr>
          <p:nvPr>
            <p:ph type="ftr" sz="quarter" idx="11"/>
          </p:nvPr>
        </p:nvSpPr>
        <p:spPr>
          <a:ln/>
        </p:spPr>
        <p:txBody>
          <a:bodyPr/>
          <a:lstStyle>
            <a:lvl1pPr>
              <a:defRPr/>
            </a:lvl1pPr>
          </a:lstStyle>
          <a:p>
            <a:pPr>
              <a:defRPr/>
            </a:pPr>
            <a:endParaRPr lang="en-GB"/>
          </a:p>
        </p:txBody>
      </p:sp>
      <p:sp>
        <p:nvSpPr>
          <p:cNvPr id="4" name="Rectangle 42"/>
          <p:cNvSpPr>
            <a:spLocks noGrp="1" noChangeArrowheads="1"/>
          </p:cNvSpPr>
          <p:nvPr>
            <p:ph type="sldNum" sz="quarter" idx="12"/>
          </p:nvPr>
        </p:nvSpPr>
        <p:spPr>
          <a:ln/>
        </p:spPr>
        <p:txBody>
          <a:bodyPr/>
          <a:lstStyle>
            <a:lvl1pPr>
              <a:defRPr/>
            </a:lvl1pPr>
          </a:lstStyle>
          <a:p>
            <a:pPr>
              <a:defRPr/>
            </a:pPr>
            <a:fld id="{54B4E376-EAF9-412F-B5E8-2C31E7F80440}" type="slidenum">
              <a:rPr lang="en-GB"/>
              <a:pPr>
                <a:defRPr/>
              </a:pPr>
              <a:t>‹#›</a:t>
            </a:fld>
            <a:endParaRPr lang="en-GB"/>
          </a:p>
        </p:txBody>
      </p:sp>
    </p:spTree>
    <p:extLst>
      <p:ext uri="{BB962C8B-B14F-4D97-AF65-F5344CB8AC3E}">
        <p14:creationId xmlns:p14="http://schemas.microsoft.com/office/powerpoint/2010/main" val="1373019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F2F246D-BA24-4B81-B0CB-145BA43360B5}" type="datetimeFigureOut">
              <a:rPr lang="en-US">
                <a:solidFill>
                  <a:prstClr val="black">
                    <a:tint val="75000"/>
                  </a:prstClr>
                </a:solidFill>
              </a:rPr>
              <a:pPr>
                <a:defRPr/>
              </a:pPr>
              <a:t>1/21/2021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3BE1EAC-68F0-4A4E-8E45-7DDA9BDC6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112217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media" Target="../media/media2.wav"/><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27.png"/><Relationship Id="rId5" Type="http://schemas.openxmlformats.org/officeDocument/2006/relationships/slideLayout" Target="../slideLayouts/slideLayout3.xml"/><Relationship Id="rId4" Type="http://schemas.openxmlformats.org/officeDocument/2006/relationships/audio" Target="../media/media2.wav"/></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671513" y="4670425"/>
            <a:ext cx="3351212" cy="1431925"/>
          </a:xfrm>
        </p:spPr>
        <p:txBody>
          <a:bodyPr/>
          <a:lstStyle/>
          <a:p>
            <a:pPr eaLnBrk="1" hangingPunct="1"/>
            <a:r>
              <a:rPr lang="en-US" altLang="en-US" dirty="0" smtClean="0"/>
              <a:t> </a:t>
            </a:r>
          </a:p>
        </p:txBody>
      </p:sp>
      <p:sp>
        <p:nvSpPr>
          <p:cNvPr id="2" name="TextBox 1"/>
          <p:cNvSpPr txBox="1"/>
          <p:nvPr/>
        </p:nvSpPr>
        <p:spPr>
          <a:xfrm>
            <a:off x="846088" y="4797152"/>
            <a:ext cx="7054552" cy="1200329"/>
          </a:xfrm>
          <a:prstGeom prst="rect">
            <a:avLst/>
          </a:prstGeom>
          <a:noFill/>
        </p:spPr>
        <p:txBody>
          <a:bodyPr wrap="square" rtlCol="0">
            <a:spAutoFit/>
          </a:bodyPr>
          <a:lstStyle/>
          <a:p>
            <a:pPr fontAlgn="base">
              <a:spcBef>
                <a:spcPct val="0"/>
              </a:spcBef>
              <a:spcAft>
                <a:spcPct val="0"/>
              </a:spcAft>
            </a:pPr>
            <a:r>
              <a:rPr lang="en-GB" sz="2400" dirty="0" smtClean="0">
                <a:solidFill>
                  <a:prstClr val="black"/>
                </a:solidFill>
                <a:cs typeface="Arial" charset="0"/>
              </a:rPr>
              <a:t>Key contacts: </a:t>
            </a:r>
          </a:p>
          <a:p>
            <a:pPr fontAlgn="base">
              <a:spcBef>
                <a:spcPct val="0"/>
              </a:spcBef>
              <a:spcAft>
                <a:spcPct val="0"/>
              </a:spcAft>
            </a:pPr>
            <a:r>
              <a:rPr lang="en-GB" sz="2400" dirty="0" smtClean="0">
                <a:solidFill>
                  <a:prstClr val="black"/>
                </a:solidFill>
                <a:cs typeface="Arial" charset="0"/>
              </a:rPr>
              <a:t>Pete </a:t>
            </a:r>
            <a:r>
              <a:rPr lang="en-GB" sz="2400" dirty="0" err="1" smtClean="0">
                <a:solidFill>
                  <a:prstClr val="black"/>
                </a:solidFill>
                <a:cs typeface="Arial" charset="0"/>
              </a:rPr>
              <a:t>Dovey</a:t>
            </a:r>
            <a:r>
              <a:rPr lang="en-GB" sz="2400" dirty="0" smtClean="0">
                <a:solidFill>
                  <a:prstClr val="black"/>
                </a:solidFill>
                <a:cs typeface="Arial" charset="0"/>
              </a:rPr>
              <a:t>, Fire Safety Officer</a:t>
            </a:r>
          </a:p>
          <a:p>
            <a:pPr fontAlgn="base">
              <a:spcBef>
                <a:spcPct val="0"/>
              </a:spcBef>
              <a:spcAft>
                <a:spcPct val="0"/>
              </a:spcAft>
            </a:pPr>
            <a:r>
              <a:rPr lang="en-GB" sz="2400" dirty="0" smtClean="0">
                <a:solidFill>
                  <a:prstClr val="black"/>
                </a:solidFill>
                <a:cs typeface="Arial" charset="0"/>
              </a:rPr>
              <a:t>Your local / departmental ‘Fire Warden’</a:t>
            </a:r>
            <a:endParaRPr lang="en-GB" sz="2400" dirty="0">
              <a:solidFill>
                <a:prstClr val="black"/>
              </a:solidFill>
              <a:cs typeface="Arial" charset="0"/>
            </a:endParaRPr>
          </a:p>
        </p:txBody>
      </p:sp>
      <p:sp>
        <p:nvSpPr>
          <p:cNvPr id="4" name="Title 3"/>
          <p:cNvSpPr>
            <a:spLocks noGrp="1"/>
          </p:cNvSpPr>
          <p:nvPr>
            <p:ph type="ctrTitle"/>
          </p:nvPr>
        </p:nvSpPr>
        <p:spPr>
          <a:xfrm>
            <a:off x="685800" y="1772816"/>
            <a:ext cx="7054552" cy="2092473"/>
          </a:xfrm>
        </p:spPr>
        <p:txBody>
          <a:bodyPr>
            <a:normAutofit/>
          </a:bodyPr>
          <a:lstStyle/>
          <a:p>
            <a:r>
              <a:rPr lang="en-GB" dirty="0" smtClean="0"/>
              <a:t>Fire Safety</a:t>
            </a:r>
            <a:endParaRPr lang="en-GB" dirty="0"/>
          </a:p>
        </p:txBody>
      </p:sp>
      <p:sp>
        <p:nvSpPr>
          <p:cNvPr id="7" name="Content Placeholder 4"/>
          <p:cNvSpPr txBox="1">
            <a:spLocks/>
          </p:cNvSpPr>
          <p:nvPr/>
        </p:nvSpPr>
        <p:spPr bwMode="auto">
          <a:xfrm>
            <a:off x="683568" y="2636912"/>
            <a:ext cx="7886700" cy="165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charset="0"/>
              <a:buNone/>
              <a:defRPr sz="2400" kern="1200">
                <a:solidFill>
                  <a:schemeClr val="bg1"/>
                </a:solidFill>
                <a:latin typeface="+mn-lt"/>
                <a:ea typeface="+mn-ea"/>
                <a:cs typeface="+mn-cs"/>
              </a:defRPr>
            </a:lvl1pPr>
            <a:lvl2pPr marL="457200" indent="0" algn="ctr" rtl="0" eaLnBrk="0" fontAlgn="base" hangingPunct="0">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smtClean="0"/>
              <a:t>We have asked you to complete the Fire Online Training, which is important to keeping all staff, patients and visitors safe on-site. </a:t>
            </a:r>
          </a:p>
          <a:p>
            <a:r>
              <a:rPr lang="en-GB" sz="1800" dirty="0" smtClean="0"/>
              <a:t>These slides provide some brief supplementary information about Fire Safety at SFT.</a:t>
            </a:r>
            <a:endParaRPr lang="en-GB" sz="1800" dirty="0"/>
          </a:p>
        </p:txBody>
      </p:sp>
      <p:sp>
        <p:nvSpPr>
          <p:cNvPr id="3" name="Rectangle 2"/>
          <p:cNvSpPr/>
          <p:nvPr/>
        </p:nvSpPr>
        <p:spPr>
          <a:xfrm>
            <a:off x="7143891" y="5096733"/>
            <a:ext cx="158889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2222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extBox 8"/>
          <p:cNvSpPr txBox="1"/>
          <p:nvPr/>
        </p:nvSpPr>
        <p:spPr>
          <a:xfrm>
            <a:off x="6859335" y="4496568"/>
            <a:ext cx="2158008" cy="830997"/>
          </a:xfrm>
          <a:prstGeom prst="rect">
            <a:avLst/>
          </a:prstGeom>
          <a:noFill/>
        </p:spPr>
        <p:txBody>
          <a:bodyPr wrap="square" rtlCol="0">
            <a:spAutoFit/>
          </a:bodyPr>
          <a:lstStyle/>
          <a:p>
            <a:pPr algn="ctr" fontAlgn="base">
              <a:spcBef>
                <a:spcPct val="0"/>
              </a:spcBef>
              <a:spcAft>
                <a:spcPct val="0"/>
              </a:spcAft>
            </a:pPr>
            <a:r>
              <a:rPr lang="en-GB" sz="2400" dirty="0" smtClean="0">
                <a:solidFill>
                  <a:prstClr val="black"/>
                </a:solidFill>
                <a:cs typeface="Arial" charset="0"/>
              </a:rPr>
              <a:t>Emergency number:</a:t>
            </a:r>
            <a:endParaRPr lang="en-GB" sz="2400" dirty="0">
              <a:solidFill>
                <a:prstClr val="black"/>
              </a:solidFill>
              <a:cs typeface="Arial" charset="0"/>
            </a:endParaRPr>
          </a:p>
        </p:txBody>
      </p:sp>
    </p:spTree>
    <p:custDataLst>
      <p:tags r:id="rId1"/>
    </p:custDataLst>
    <p:extLst>
      <p:ext uri="{BB962C8B-B14F-4D97-AF65-F5344CB8AC3E}">
        <p14:creationId xmlns:p14="http://schemas.microsoft.com/office/powerpoint/2010/main" val="644371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5576" y="404664"/>
            <a:ext cx="7799387" cy="965727"/>
          </a:xfrm>
        </p:spPr>
        <p:txBody>
          <a:bodyPr>
            <a:normAutofit/>
          </a:bodyPr>
          <a:lstStyle/>
          <a:p>
            <a:pPr eaLnBrk="1" hangingPunct="1">
              <a:defRPr/>
            </a:pPr>
            <a:r>
              <a:rPr lang="en-US" sz="2800" b="1" dirty="0" smtClean="0">
                <a:solidFill>
                  <a:schemeClr val="tx1"/>
                </a:solidFill>
                <a:ea typeface="MS PGothic" pitchFamily="34" charset="-128"/>
              </a:rPr>
              <a:t>Most common causes of fire in Hospitals </a:t>
            </a:r>
          </a:p>
        </p:txBody>
      </p:sp>
      <p:sp>
        <p:nvSpPr>
          <p:cNvPr id="19459" name="Rectangle 3"/>
          <p:cNvSpPr>
            <a:spLocks noGrp="1" noChangeArrowheads="1"/>
          </p:cNvSpPr>
          <p:nvPr>
            <p:ph type="body" idx="1"/>
          </p:nvPr>
        </p:nvSpPr>
        <p:spPr>
          <a:xfrm>
            <a:off x="683568" y="1196752"/>
            <a:ext cx="7799388" cy="4091691"/>
          </a:xfrm>
        </p:spPr>
        <p:txBody>
          <a:bodyPr/>
          <a:lstStyle/>
          <a:p>
            <a:pPr marL="0" indent="0" eaLnBrk="1" hangingPunct="1">
              <a:lnSpc>
                <a:spcPct val="85000"/>
              </a:lnSpc>
              <a:spcAft>
                <a:spcPts val="613"/>
              </a:spcAft>
              <a:buFont typeface="Wingdings" pitchFamily="2" charset="2"/>
              <a:buNone/>
              <a:defRPr/>
            </a:pPr>
            <a:r>
              <a:rPr lang="en-US" dirty="0">
                <a:latin typeface="Arial" pitchFamily="34" charset="0"/>
                <a:ea typeface="MS PGothic" pitchFamily="34" charset="-128"/>
              </a:rPr>
              <a:t>•	arson </a:t>
            </a:r>
          </a:p>
          <a:p>
            <a:pPr marL="0" indent="0" eaLnBrk="1" hangingPunct="1">
              <a:lnSpc>
                <a:spcPct val="85000"/>
              </a:lnSpc>
              <a:spcAft>
                <a:spcPts val="613"/>
              </a:spcAft>
              <a:buFont typeface="Wingdings" pitchFamily="2" charset="2"/>
              <a:buNone/>
              <a:defRPr/>
            </a:pPr>
            <a:r>
              <a:rPr lang="en-US" dirty="0" smtClean="0">
                <a:latin typeface="Arial" pitchFamily="34" charset="0"/>
                <a:ea typeface="MS PGothic" pitchFamily="34" charset="-128"/>
              </a:rPr>
              <a:t>•	faulty or misused electrical equipment </a:t>
            </a:r>
          </a:p>
          <a:p>
            <a:pPr marL="0" indent="0" eaLnBrk="1" hangingPunct="1">
              <a:lnSpc>
                <a:spcPct val="85000"/>
              </a:lnSpc>
              <a:spcAft>
                <a:spcPts val="613"/>
              </a:spcAft>
              <a:buFont typeface="Wingdings" pitchFamily="2" charset="2"/>
              <a:buNone/>
              <a:defRPr/>
            </a:pPr>
            <a:r>
              <a:rPr lang="en-US" dirty="0" smtClean="0">
                <a:latin typeface="Arial" pitchFamily="34" charset="0"/>
                <a:ea typeface="MS PGothic" pitchFamily="34" charset="-128"/>
              </a:rPr>
              <a:t>•	a build-up of rubbish or waste material </a:t>
            </a:r>
            <a:br>
              <a:rPr lang="en-US" dirty="0" smtClean="0">
                <a:latin typeface="Arial" pitchFamily="34" charset="0"/>
                <a:ea typeface="MS PGothic" pitchFamily="34" charset="-128"/>
              </a:rPr>
            </a:br>
            <a:r>
              <a:rPr lang="en-US" dirty="0" smtClean="0">
                <a:latin typeface="Arial" pitchFamily="34" charset="0"/>
                <a:ea typeface="MS PGothic" pitchFamily="34" charset="-128"/>
              </a:rPr>
              <a:t>	(poor housekeeping) </a:t>
            </a:r>
          </a:p>
          <a:p>
            <a:pPr marL="0" indent="0" eaLnBrk="1" hangingPunct="1">
              <a:lnSpc>
                <a:spcPct val="85000"/>
              </a:lnSpc>
              <a:spcAft>
                <a:spcPts val="613"/>
              </a:spcAft>
              <a:buFont typeface="Wingdings" pitchFamily="2" charset="2"/>
              <a:buNone/>
              <a:defRPr/>
            </a:pPr>
            <a:r>
              <a:rPr lang="en-US" dirty="0" smtClean="0">
                <a:latin typeface="Arial" pitchFamily="34" charset="0"/>
                <a:ea typeface="MS PGothic" pitchFamily="34" charset="-128"/>
              </a:rPr>
              <a:t>•	smoking </a:t>
            </a:r>
          </a:p>
          <a:p>
            <a:pPr marL="0" indent="0" eaLnBrk="1" hangingPunct="1">
              <a:lnSpc>
                <a:spcPct val="85000"/>
              </a:lnSpc>
              <a:spcAft>
                <a:spcPts val="613"/>
              </a:spcAft>
              <a:buFont typeface="Wingdings" pitchFamily="2" charset="2"/>
              <a:buNone/>
              <a:defRPr/>
            </a:pPr>
            <a:r>
              <a:rPr lang="en-US" dirty="0" smtClean="0">
                <a:latin typeface="Arial" pitchFamily="34" charset="0"/>
                <a:ea typeface="MS PGothic" pitchFamily="34" charset="-128"/>
              </a:rPr>
              <a:t>•	cooking </a:t>
            </a:r>
          </a:p>
          <a:p>
            <a:pPr marL="0" indent="0" eaLnBrk="1" hangingPunct="1">
              <a:lnSpc>
                <a:spcPct val="85000"/>
              </a:lnSpc>
              <a:spcAft>
                <a:spcPts val="613"/>
              </a:spcAft>
              <a:buFont typeface="Wingdings" pitchFamily="2" charset="2"/>
              <a:buNone/>
              <a:defRPr/>
            </a:pPr>
            <a:r>
              <a:rPr lang="en-US" dirty="0" smtClean="0">
                <a:latin typeface="Arial" pitchFamily="34" charset="0"/>
                <a:ea typeface="MS PGothic" pitchFamily="34" charset="-128"/>
              </a:rPr>
              <a:t>•	heating appliances placed near </a:t>
            </a:r>
            <a:br>
              <a:rPr lang="en-US" dirty="0" smtClean="0">
                <a:latin typeface="Arial" pitchFamily="34" charset="0"/>
                <a:ea typeface="MS PGothic" pitchFamily="34" charset="-128"/>
              </a:rPr>
            </a:br>
            <a:r>
              <a:rPr lang="en-US" dirty="0" smtClean="0">
                <a:latin typeface="Arial" pitchFamily="34" charset="0"/>
                <a:ea typeface="MS PGothic" pitchFamily="34" charset="-128"/>
              </a:rPr>
              <a:t>	combustible/flammable materials </a:t>
            </a:r>
          </a:p>
          <a:p>
            <a:pPr marL="0" indent="0" eaLnBrk="1" hangingPunct="1">
              <a:lnSpc>
                <a:spcPct val="85000"/>
              </a:lnSpc>
              <a:spcAft>
                <a:spcPts val="613"/>
              </a:spcAft>
              <a:buFont typeface="Wingdings" pitchFamily="2" charset="2"/>
              <a:buNone/>
              <a:defRPr/>
            </a:pPr>
            <a:r>
              <a:rPr lang="en-US" dirty="0" smtClean="0">
                <a:latin typeface="Arial" pitchFamily="34" charset="0"/>
                <a:ea typeface="MS PGothic" pitchFamily="34" charset="-128"/>
              </a:rPr>
              <a:t>•	unsafe storage and use of </a:t>
            </a:r>
            <a:br>
              <a:rPr lang="en-US" dirty="0" smtClean="0">
                <a:latin typeface="Arial" pitchFamily="34" charset="0"/>
                <a:ea typeface="MS PGothic" pitchFamily="34" charset="-128"/>
              </a:rPr>
            </a:br>
            <a:r>
              <a:rPr lang="en-US" dirty="0" smtClean="0">
                <a:latin typeface="Arial" pitchFamily="34" charset="0"/>
                <a:ea typeface="MS PGothic" pitchFamily="34" charset="-128"/>
              </a:rPr>
              <a:t>	combustible/flammable materials </a:t>
            </a:r>
          </a:p>
          <a:p>
            <a:pPr marL="0" indent="0" eaLnBrk="1" hangingPunct="1">
              <a:lnSpc>
                <a:spcPct val="85000"/>
              </a:lnSpc>
              <a:spcAft>
                <a:spcPts val="613"/>
              </a:spcAft>
              <a:buFont typeface="Wingdings" pitchFamily="2" charset="2"/>
              <a:buNone/>
              <a:defRPr/>
            </a:pPr>
            <a:r>
              <a:rPr lang="en-US" dirty="0" smtClean="0">
                <a:latin typeface="Arial" pitchFamily="34" charset="0"/>
                <a:ea typeface="MS PGothic" pitchFamily="34" charset="-128"/>
              </a:rPr>
              <a:t>•	hot processes </a:t>
            </a:r>
          </a:p>
        </p:txBody>
      </p:sp>
      <p:pic>
        <p:nvPicPr>
          <p:cNvPr id="9221" name="Picture 5" descr="C:\Users\ASPIRE\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790" y="3212976"/>
            <a:ext cx="230346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622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573472"/>
            <a:ext cx="7799387" cy="965727"/>
          </a:xfrm>
        </p:spPr>
        <p:txBody>
          <a:bodyPr>
            <a:normAutofit/>
          </a:bodyPr>
          <a:lstStyle/>
          <a:p>
            <a:pPr algn="ctr"/>
            <a:r>
              <a:rPr lang="en-GB" sz="2800" b="1" dirty="0" smtClean="0">
                <a:solidFill>
                  <a:schemeClr val="tx1"/>
                </a:solidFill>
              </a:rPr>
              <a:t>Potential Trust </a:t>
            </a:r>
            <a:r>
              <a:rPr lang="en-GB" sz="2800" b="1" dirty="0">
                <a:solidFill>
                  <a:schemeClr val="tx1"/>
                </a:solidFill>
              </a:rPr>
              <a:t>F</a:t>
            </a:r>
            <a:r>
              <a:rPr lang="en-GB" sz="2800" b="1" dirty="0" smtClean="0">
                <a:solidFill>
                  <a:schemeClr val="tx1"/>
                </a:solidFill>
              </a:rPr>
              <a:t>ire </a:t>
            </a:r>
            <a:r>
              <a:rPr lang="en-GB" sz="2800" b="1" dirty="0">
                <a:solidFill>
                  <a:schemeClr val="tx1"/>
                </a:solidFill>
              </a:rPr>
              <a:t>H</a:t>
            </a:r>
            <a:r>
              <a:rPr lang="en-GB" sz="2800" b="1" dirty="0" smtClean="0">
                <a:solidFill>
                  <a:schemeClr val="tx1"/>
                </a:solidFill>
              </a:rPr>
              <a:t>azards</a:t>
            </a:r>
            <a:endParaRPr lang="en-GB" sz="2800" b="1" dirty="0">
              <a:solidFill>
                <a:schemeClr val="tx1"/>
              </a:solidFill>
            </a:endParaRPr>
          </a:p>
        </p:txBody>
      </p:sp>
      <p:pic>
        <p:nvPicPr>
          <p:cNvPr id="1026" name="Picture 2" descr="Image result for be aware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110" y="476672"/>
            <a:ext cx="3024336" cy="2610002"/>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a:spLocks noGrp="1"/>
          </p:cNvSpPr>
          <p:nvPr>
            <p:ph type="body" idx="1"/>
          </p:nvPr>
        </p:nvSpPr>
        <p:spPr>
          <a:xfrm>
            <a:off x="2771800" y="4797152"/>
            <a:ext cx="3384376" cy="1030784"/>
          </a:xfrm>
        </p:spPr>
        <p:txBody>
          <a:bodyPr/>
          <a:lstStyle/>
          <a:p>
            <a:pPr algn="l">
              <a:defRPr/>
            </a:pPr>
            <a:r>
              <a:rPr lang="en-GB" dirty="0"/>
              <a:t>Smoking is </a:t>
            </a:r>
            <a:r>
              <a:rPr lang="en-GB" dirty="0" smtClean="0"/>
              <a:t>prohibited </a:t>
            </a:r>
            <a:r>
              <a:rPr lang="en-GB" dirty="0"/>
              <a:t>o</a:t>
            </a:r>
            <a:r>
              <a:rPr lang="en-GB" dirty="0" smtClean="0"/>
              <a:t>n the hospital grounds, be </a:t>
            </a:r>
            <a:r>
              <a:rPr lang="en-GB" dirty="0"/>
              <a:t>on the lookout for </a:t>
            </a:r>
            <a:r>
              <a:rPr lang="en-GB" dirty="0" smtClean="0"/>
              <a:t>covert </a:t>
            </a:r>
            <a:r>
              <a:rPr lang="en-GB" dirty="0"/>
              <a:t>smoking.</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20" t="7696" r="13834" b="13262"/>
          <a:stretch/>
        </p:blipFill>
        <p:spPr bwMode="auto">
          <a:xfrm>
            <a:off x="6228184" y="4077072"/>
            <a:ext cx="2401257" cy="208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2852748" y="4154279"/>
            <a:ext cx="4074493" cy="96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rgbClr val="425563"/>
                </a:solidFill>
                <a:latin typeface="Arial" charset="0"/>
                <a:ea typeface="Arial" charset="0"/>
                <a:cs typeface="Arial" charset="0"/>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2000" b="1" dirty="0" smtClean="0">
                <a:solidFill>
                  <a:schemeClr val="tx1"/>
                </a:solidFill>
              </a:rPr>
              <a:t>Smoking</a:t>
            </a:r>
            <a:endParaRPr lang="en-GB" sz="2000" b="1" dirty="0">
              <a:solidFill>
                <a:schemeClr val="tx1"/>
              </a:solidFill>
            </a:endParaRPr>
          </a:p>
        </p:txBody>
      </p:sp>
    </p:spTree>
    <p:extLst>
      <p:ext uri="{BB962C8B-B14F-4D97-AF65-F5344CB8AC3E}">
        <p14:creationId xmlns:p14="http://schemas.microsoft.com/office/powerpoint/2010/main" val="2183449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29" y="256533"/>
            <a:ext cx="3747864" cy="965727"/>
          </a:xfrm>
        </p:spPr>
        <p:txBody>
          <a:bodyPr>
            <a:normAutofit/>
          </a:bodyPr>
          <a:lstStyle/>
          <a:p>
            <a:r>
              <a:rPr lang="en-GB" sz="2000" b="1" dirty="0" smtClean="0">
                <a:solidFill>
                  <a:schemeClr val="tx1"/>
                </a:solidFill>
              </a:rPr>
              <a:t>Cube plug adapters </a:t>
            </a:r>
            <a:endParaRPr lang="en-GB" sz="2000" b="1" dirty="0">
              <a:solidFill>
                <a:schemeClr val="tx1"/>
              </a:solidFill>
            </a:endParaRPr>
          </a:p>
        </p:txBody>
      </p:sp>
      <p:grpSp>
        <p:nvGrpSpPr>
          <p:cNvPr id="3" name="Group 2"/>
          <p:cNvGrpSpPr/>
          <p:nvPr/>
        </p:nvGrpSpPr>
        <p:grpSpPr>
          <a:xfrm>
            <a:off x="459584" y="739398"/>
            <a:ext cx="3419778" cy="2428378"/>
            <a:chOff x="683568" y="1189247"/>
            <a:chExt cx="7848872" cy="5765806"/>
          </a:xfrm>
        </p:grpSpPr>
        <p:pic>
          <p:nvPicPr>
            <p:cNvPr id="10242" name="Picture 2" descr="H:\Desktop\photos for presentation\thumbnail_IMG_20200113_1214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2438" y="1189247"/>
              <a:ext cx="3083972" cy="411196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H:\Desktop\photos for presentation\thumbnail_IMG_20200113_1216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360" y="1210029"/>
              <a:ext cx="3068385" cy="4091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840" y="4594718"/>
              <a:ext cx="666570" cy="70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6178" y="4594718"/>
              <a:ext cx="666570" cy="70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83568" y="5357193"/>
              <a:ext cx="7848872" cy="1597860"/>
            </a:xfrm>
            <a:prstGeom prst="rect">
              <a:avLst/>
            </a:prstGeom>
          </p:spPr>
          <p:txBody>
            <a:bodyPr wrap="square">
              <a:spAutoFit/>
            </a:bodyPr>
            <a:lstStyle/>
            <a:p>
              <a:r>
                <a:rPr lang="en-GB" sz="1600" dirty="0" smtClean="0"/>
                <a:t>Cube or block plug adapters are a fire risk and are not permitted to be used within the Trust.</a:t>
              </a:r>
              <a:endParaRPr lang="en-GB" sz="1600" dirty="0"/>
            </a:p>
          </p:txBody>
        </p:sp>
      </p:grpSp>
      <p:grpSp>
        <p:nvGrpSpPr>
          <p:cNvPr id="9" name="Group 8"/>
          <p:cNvGrpSpPr/>
          <p:nvPr/>
        </p:nvGrpSpPr>
        <p:grpSpPr>
          <a:xfrm>
            <a:off x="5126411" y="766409"/>
            <a:ext cx="2829965" cy="2033434"/>
            <a:chOff x="395536" y="1196751"/>
            <a:chExt cx="7967166" cy="4896546"/>
          </a:xfrm>
        </p:grpSpPr>
        <p:pic>
          <p:nvPicPr>
            <p:cNvPr id="10" name="Picture 2" descr="\\shc-home2\home2\doveypx\My Documents\Training\Pictures\Extension leads daisy chained (block 79 on 31-08-20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16532" y="1808820"/>
              <a:ext cx="4896544"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picture of coil extension le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8236" y="3825045"/>
              <a:ext cx="3024336" cy="2268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0404" y="1196751"/>
              <a:ext cx="1932298" cy="257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3574" y="5386859"/>
              <a:ext cx="66992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46236" y="1196751"/>
              <a:ext cx="20955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Title 1"/>
          <p:cNvSpPr txBox="1">
            <a:spLocks/>
          </p:cNvSpPr>
          <p:nvPr/>
        </p:nvSpPr>
        <p:spPr bwMode="auto">
          <a:xfrm>
            <a:off x="5259711" y="335644"/>
            <a:ext cx="2899395" cy="96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rgbClr val="425563"/>
                </a:solidFill>
                <a:latin typeface="Arial" charset="0"/>
                <a:ea typeface="Arial" charset="0"/>
                <a:cs typeface="Arial" charset="0"/>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2000" b="1" dirty="0" smtClean="0">
                <a:solidFill>
                  <a:schemeClr val="tx1"/>
                </a:solidFill>
              </a:rPr>
              <a:t>Extension leads</a:t>
            </a:r>
            <a:endParaRPr lang="en-GB" sz="2000" b="1" dirty="0">
              <a:solidFill>
                <a:schemeClr val="tx1"/>
              </a:solidFill>
            </a:endParaRPr>
          </a:p>
        </p:txBody>
      </p:sp>
      <p:pic>
        <p:nvPicPr>
          <p:cNvPr id="17" name="Picture 2" descr="H:\Desktop\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170" y="4322719"/>
            <a:ext cx="1669159" cy="82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H:\Desktop\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170" y="5406977"/>
            <a:ext cx="1669159" cy="77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2061329" y="4499036"/>
            <a:ext cx="4026786" cy="2062103"/>
          </a:xfrm>
          <a:prstGeom prst="rect">
            <a:avLst/>
          </a:prstGeom>
        </p:spPr>
        <p:txBody>
          <a:bodyPr wrap="square">
            <a:spAutoFit/>
          </a:bodyPr>
          <a:lstStyle/>
          <a:p>
            <a:r>
              <a:rPr lang="en-GB" sz="1600" b="1" dirty="0"/>
              <a:t>Poorly made electronics such as phone chargers </a:t>
            </a:r>
            <a:r>
              <a:rPr lang="en-GB" sz="1600" b="1" dirty="0" smtClean="0"/>
              <a:t>and adapters can </a:t>
            </a:r>
            <a:r>
              <a:rPr lang="en-GB" sz="1600" b="1" dirty="0"/>
              <a:t>cause electrocution or overheat and cause a </a:t>
            </a:r>
            <a:r>
              <a:rPr lang="en-GB" sz="1600" b="1" dirty="0" smtClean="0"/>
              <a:t>fire</a:t>
            </a:r>
            <a:r>
              <a:rPr lang="en-GB" sz="1600" dirty="0" smtClean="0"/>
              <a:t>. They </a:t>
            </a:r>
            <a:r>
              <a:rPr lang="en-GB" sz="1600" dirty="0"/>
              <a:t>have been blamed for a number of fires in recent years. </a:t>
            </a:r>
            <a:endParaRPr lang="en-GB" sz="1600" dirty="0" smtClean="0"/>
          </a:p>
          <a:p>
            <a:endParaRPr lang="en-GB" sz="1600" dirty="0"/>
          </a:p>
          <a:p>
            <a:r>
              <a:rPr lang="en-GB" sz="1600" dirty="0"/>
              <a:t>Counterfeit chargers may overheat, cause electric shocks and catch fire. </a:t>
            </a:r>
          </a:p>
        </p:txBody>
      </p:sp>
      <p:sp>
        <p:nvSpPr>
          <p:cNvPr id="22" name="Title 1"/>
          <p:cNvSpPr txBox="1">
            <a:spLocks/>
          </p:cNvSpPr>
          <p:nvPr/>
        </p:nvSpPr>
        <p:spPr bwMode="auto">
          <a:xfrm>
            <a:off x="2634916" y="3839855"/>
            <a:ext cx="4074493" cy="96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rgbClr val="425563"/>
                </a:solidFill>
                <a:latin typeface="Arial" charset="0"/>
                <a:ea typeface="Arial" charset="0"/>
                <a:cs typeface="Arial" charset="0"/>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sz="2000" b="1" dirty="0" smtClean="0">
                <a:solidFill>
                  <a:schemeClr val="tx1"/>
                </a:solidFill>
              </a:rPr>
              <a:t>Adaptors and chargers</a:t>
            </a:r>
            <a:endParaRPr lang="en-GB" sz="2000" b="1" dirty="0">
              <a:solidFill>
                <a:schemeClr val="tx1"/>
              </a:solidFill>
            </a:endParaRPr>
          </a:p>
        </p:txBody>
      </p:sp>
      <p:pic>
        <p:nvPicPr>
          <p:cNvPr id="23" name="Picture 2" descr="H:\Desktop\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88115" y="4574694"/>
            <a:ext cx="2598887"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996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186177" y="432289"/>
            <a:ext cx="7799387" cy="965727"/>
          </a:xfrm>
        </p:spPr>
        <p:txBody>
          <a:bodyPr>
            <a:normAutofit/>
          </a:bodyPr>
          <a:lstStyle/>
          <a:p>
            <a:pPr eaLnBrk="1" hangingPunct="1">
              <a:defRPr/>
            </a:pPr>
            <a:r>
              <a:rPr lang="en-GB" altLang="en-US" sz="2800" b="1" dirty="0">
                <a:solidFill>
                  <a:schemeClr val="tx1"/>
                </a:solidFill>
              </a:rPr>
              <a:t>Escape </a:t>
            </a:r>
            <a:r>
              <a:rPr lang="en-GB" altLang="en-US" sz="2800" b="1" dirty="0" smtClean="0">
                <a:solidFill>
                  <a:schemeClr val="tx1"/>
                </a:solidFill>
              </a:rPr>
              <a:t>routes at SFT</a:t>
            </a:r>
            <a:endParaRPr lang="en-GB" altLang="en-US" sz="2800" dirty="0" smtClean="0">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468" y="4813545"/>
            <a:ext cx="1646237"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647" t="14155" r="13775" b="15393"/>
          <a:stretch/>
        </p:blipFill>
        <p:spPr bwMode="auto">
          <a:xfrm>
            <a:off x="260205" y="3013889"/>
            <a:ext cx="1808303" cy="163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2679" y="3019991"/>
            <a:ext cx="162718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418" y="5228407"/>
            <a:ext cx="31638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7267" t="26925"/>
          <a:stretch/>
        </p:blipFill>
        <p:spPr bwMode="auto">
          <a:xfrm>
            <a:off x="7164288" y="295655"/>
            <a:ext cx="1729649" cy="239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descr="Image result for picture of a fire ex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204" y="1308145"/>
            <a:ext cx="3528734" cy="1186129"/>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16638" t="3007" r="19609" b="12374"/>
          <a:stretch/>
        </p:blipFill>
        <p:spPr bwMode="auto">
          <a:xfrm>
            <a:off x="4427984" y="295655"/>
            <a:ext cx="2396359" cy="424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1531" y="2816791"/>
            <a:ext cx="1714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descr="H:\Desktop\photos for presentation\thumbnail_IMG_20200113_141303[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666" t="8743" b="14351"/>
          <a:stretch/>
        </p:blipFill>
        <p:spPr bwMode="auto">
          <a:xfrm>
            <a:off x="4016031" y="4736846"/>
            <a:ext cx="2808312" cy="171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170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323528" y="332656"/>
            <a:ext cx="8640960" cy="965727"/>
          </a:xfrm>
        </p:spPr>
        <p:txBody>
          <a:bodyPr>
            <a:noAutofit/>
          </a:bodyPr>
          <a:lstStyle/>
          <a:p>
            <a:pPr eaLnBrk="1" hangingPunct="1">
              <a:defRPr/>
            </a:pPr>
            <a:r>
              <a:rPr lang="en-GB" altLang="en-US" sz="2800" b="1" dirty="0" smtClean="0">
                <a:solidFill>
                  <a:schemeClr val="tx1"/>
                </a:solidFill>
              </a:rPr>
              <a:t>Action on Discovery of a Fire</a:t>
            </a:r>
          </a:p>
        </p:txBody>
      </p:sp>
      <p:sp>
        <p:nvSpPr>
          <p:cNvPr id="62467" name="Rectangle 3"/>
          <p:cNvSpPr>
            <a:spLocks noGrp="1" noRot="1" noChangeArrowheads="1"/>
          </p:cNvSpPr>
          <p:nvPr>
            <p:ph type="body" idx="1"/>
          </p:nvPr>
        </p:nvSpPr>
        <p:spPr>
          <a:xfrm>
            <a:off x="646955" y="1412776"/>
            <a:ext cx="7799388" cy="4091691"/>
          </a:xfrm>
        </p:spPr>
        <p:txBody>
          <a:bodyPr/>
          <a:lstStyle/>
          <a:p>
            <a:pPr eaLnBrk="1" hangingPunct="1">
              <a:lnSpc>
                <a:spcPct val="105000"/>
              </a:lnSpc>
              <a:defRPr/>
            </a:pPr>
            <a:r>
              <a:rPr lang="en-GB" altLang="en-US" sz="2800" dirty="0" smtClean="0"/>
              <a:t>If you discover a fire, immediately raise the alarm by breaking the nearest fire alarm call point.</a:t>
            </a:r>
          </a:p>
          <a:p>
            <a:pPr eaLnBrk="1" hangingPunct="1">
              <a:lnSpc>
                <a:spcPct val="105000"/>
              </a:lnSpc>
              <a:defRPr/>
            </a:pPr>
            <a:endParaRPr lang="en-GB" altLang="en-US" sz="2800" dirty="0" smtClean="0"/>
          </a:p>
          <a:p>
            <a:pPr eaLnBrk="1" hangingPunct="1">
              <a:lnSpc>
                <a:spcPct val="105000"/>
              </a:lnSpc>
              <a:defRPr/>
            </a:pPr>
            <a:r>
              <a:rPr lang="en-GB" altLang="en-US" sz="2800" dirty="0" smtClean="0"/>
              <a:t>Inform the hospital switchboard by telephoning </a:t>
            </a:r>
            <a:r>
              <a:rPr lang="en-GB" altLang="en-US" sz="8000" b="1" dirty="0" smtClean="0">
                <a:solidFill>
                  <a:srgbClr val="FF0000"/>
                </a:solidFill>
              </a:rPr>
              <a:t>2222</a:t>
            </a:r>
            <a:r>
              <a:rPr lang="en-GB" altLang="en-US" sz="2800" dirty="0" smtClean="0"/>
              <a:t> to confirm there is a fire.</a:t>
            </a:r>
          </a:p>
          <a:p>
            <a:pPr eaLnBrk="1" hangingPunct="1">
              <a:lnSpc>
                <a:spcPct val="105000"/>
              </a:lnSpc>
              <a:defRPr/>
            </a:pPr>
            <a:r>
              <a:rPr lang="en-GB" altLang="en-US" sz="2800" dirty="0" smtClean="0"/>
              <a:t>You may attempt to extinguish the fire with the appropriate extinguisher if the fire is small and if it is safe to do so, do not put yourself or others at risk.</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058194"/>
            <a:ext cx="1152128"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345" y="3701661"/>
            <a:ext cx="1555998" cy="122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165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normAutofit/>
          </a:bodyPr>
          <a:lstStyle/>
          <a:p>
            <a:pPr eaLnBrk="1" hangingPunct="1">
              <a:defRPr/>
            </a:pPr>
            <a:r>
              <a:rPr lang="en-GB" altLang="en-US" sz="2800" b="1" dirty="0" smtClean="0">
                <a:solidFill>
                  <a:schemeClr val="tx1"/>
                </a:solidFill>
              </a:rPr>
              <a:t>Action on hearing the alarm</a:t>
            </a:r>
          </a:p>
        </p:txBody>
      </p:sp>
      <p:sp>
        <p:nvSpPr>
          <p:cNvPr id="33795" name="Rectangle 3"/>
          <p:cNvSpPr>
            <a:spLocks noGrp="1" noRot="1" noChangeArrowheads="1"/>
          </p:cNvSpPr>
          <p:nvPr>
            <p:ph type="body" idx="1"/>
          </p:nvPr>
        </p:nvSpPr>
        <p:spPr>
          <a:xfrm>
            <a:off x="711200" y="2038176"/>
            <a:ext cx="4364856" cy="4091691"/>
          </a:xfrm>
        </p:spPr>
        <p:txBody>
          <a:bodyPr/>
          <a:lstStyle/>
          <a:p>
            <a:pPr eaLnBrk="1" hangingPunct="1">
              <a:lnSpc>
                <a:spcPct val="150000"/>
              </a:lnSpc>
              <a:defRPr/>
            </a:pPr>
            <a:r>
              <a:rPr lang="en-GB" altLang="en-US" dirty="0" smtClean="0"/>
              <a:t>Do you know the sound of the</a:t>
            </a:r>
            <a:r>
              <a:rPr lang="en-GB" altLang="en-US" sz="2400" dirty="0" smtClean="0"/>
              <a:t> continuous alarm?</a:t>
            </a:r>
          </a:p>
          <a:p>
            <a:pPr eaLnBrk="1" hangingPunct="1">
              <a:lnSpc>
                <a:spcPct val="150000"/>
              </a:lnSpc>
              <a:defRPr/>
            </a:pPr>
            <a:r>
              <a:rPr lang="en-GB" altLang="en-US" dirty="0" smtClean="0"/>
              <a:t>Do you know the sound of</a:t>
            </a:r>
            <a:r>
              <a:rPr lang="en-GB" altLang="en-US" sz="2400" dirty="0" smtClean="0"/>
              <a:t> the intermittent alarm?</a:t>
            </a:r>
          </a:p>
          <a:p>
            <a:pPr eaLnBrk="1" hangingPunct="1">
              <a:lnSpc>
                <a:spcPct val="90000"/>
              </a:lnSpc>
              <a:defRPr/>
            </a:pPr>
            <a:endParaRPr lang="en-GB" altLang="en-US" sz="2400" dirty="0" smtClean="0"/>
          </a:p>
        </p:txBody>
      </p:sp>
      <p:pic>
        <p:nvPicPr>
          <p:cNvPr id="5" name="Continuous.wav">
            <a:hlinkClick r:id="" action="ppaction://media"/>
          </p:cNvPr>
          <p:cNvPicPr>
            <a:picLocks noChangeAspect="1"/>
          </p:cNvPicPr>
          <p:nvPr>
            <a:audioFile r:link="rId1"/>
            <p:extLst>
              <p:ext uri="{DAA4B4D4-6D71-4841-9C94-3DE7FCFB9230}">
                <p14:media xmlns:p14="http://schemas.microsoft.com/office/powerpoint/2010/main" r:embed="rId2">
                  <p14:trim st="600" end="1000"/>
                </p14:media>
              </p:ext>
            </p:extLst>
          </p:nvPr>
        </p:nvPicPr>
        <p:blipFill>
          <a:blip r:embed="rId6"/>
          <a:stretch>
            <a:fillRect/>
          </a:stretch>
        </p:blipFill>
        <p:spPr>
          <a:xfrm>
            <a:off x="5292080" y="2462436"/>
            <a:ext cx="609600" cy="609600"/>
          </a:xfrm>
          <a:prstGeom prst="rect">
            <a:avLst/>
          </a:prstGeom>
        </p:spPr>
      </p:pic>
      <p:pic>
        <p:nvPicPr>
          <p:cNvPr id="3" name="New Intermittent.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292080" y="3573016"/>
            <a:ext cx="609600" cy="609600"/>
          </a:xfrm>
          <a:prstGeom prst="rect">
            <a:avLst/>
          </a:prstGeom>
        </p:spPr>
      </p:pic>
      <p:cxnSp>
        <p:nvCxnSpPr>
          <p:cNvPr id="4" name="Straight Arrow Connector 3"/>
          <p:cNvCxnSpPr/>
          <p:nvPr/>
        </p:nvCxnSpPr>
        <p:spPr>
          <a:xfrm flipH="1">
            <a:off x="6084168" y="2636912"/>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3"/>
          <p:cNvSpPr txBox="1">
            <a:spLocks noRot="1" noChangeArrowheads="1"/>
          </p:cNvSpPr>
          <p:nvPr/>
        </p:nvSpPr>
        <p:spPr bwMode="auto">
          <a:xfrm>
            <a:off x="7164288" y="2348880"/>
            <a:ext cx="18002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charset="0"/>
              <a:buNone/>
              <a:defRPr sz="2400" kern="1200">
                <a:solidFill>
                  <a:srgbClr val="425563"/>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eaLnBrk="1" hangingPunct="1">
              <a:lnSpc>
                <a:spcPct val="150000"/>
              </a:lnSpc>
              <a:defRPr/>
            </a:pPr>
            <a:r>
              <a:rPr lang="en-GB" altLang="en-US" sz="1600" dirty="0" smtClean="0"/>
              <a:t>Click here to hear the alarm</a:t>
            </a:r>
          </a:p>
          <a:p>
            <a:pPr eaLnBrk="1" hangingPunct="1">
              <a:lnSpc>
                <a:spcPct val="150000"/>
              </a:lnSpc>
              <a:defRPr/>
            </a:pPr>
            <a:endParaRPr lang="en-GB" altLang="en-US" sz="1600" dirty="0"/>
          </a:p>
          <a:p>
            <a:pPr eaLnBrk="1" hangingPunct="1">
              <a:lnSpc>
                <a:spcPct val="150000"/>
              </a:lnSpc>
              <a:defRPr/>
            </a:pPr>
            <a:r>
              <a:rPr lang="en-GB" altLang="en-US" sz="1600" dirty="0"/>
              <a:t>Click here to hear the </a:t>
            </a:r>
            <a:r>
              <a:rPr lang="en-GB" altLang="en-US" sz="1600" dirty="0" smtClean="0"/>
              <a:t>alarm</a:t>
            </a:r>
            <a:endParaRPr lang="en-GB" altLang="en-US" sz="1600" dirty="0"/>
          </a:p>
        </p:txBody>
      </p:sp>
      <p:cxnSp>
        <p:nvCxnSpPr>
          <p:cNvPr id="11" name="Straight Arrow Connector 10"/>
          <p:cNvCxnSpPr/>
          <p:nvPr/>
        </p:nvCxnSpPr>
        <p:spPr>
          <a:xfrm flipH="1">
            <a:off x="6084168" y="4005064"/>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474935"/>
      </p:ext>
    </p:extLst>
  </p:cSld>
  <p:clrMapOvr>
    <a:masterClrMapping/>
  </p:clrMapOvr>
  <p:timing>
    <p:tnLst>
      <p:par>
        <p:cTn id="1" dur="indefinite" restart="never" nodeType="tmRoot">
          <p:childTnLst>
            <p:audio>
              <p:cMediaNode vol="80000">
                <p:cTn id="2" repeatCount="indefinite" fill="hold" display="0">
                  <p:stCondLst>
                    <p:cond delay="indefinite"/>
                  </p:stCondLst>
                  <p:endCondLst>
                    <p:cond evt="onStopAudio" delay="0">
                      <p:tgtEl>
                        <p:sldTgt/>
                      </p:tgtEl>
                    </p:cond>
                    <p:cond evt="onNext" delay="0">
                      <p:tgtEl>
                        <p:sldTgt/>
                      </p:tgtEl>
                    </p:cond>
                  </p:endCondLst>
                </p:cTn>
                <p:tgtEl>
                  <p:spTgt spid="5"/>
                </p:tgtEl>
              </p:cMediaNode>
            </p:audio>
            <p:audio>
              <p:cMediaNode vol="80000">
                <p:cTn id="3"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251520" y="332656"/>
            <a:ext cx="7799387" cy="965727"/>
          </a:xfrm>
        </p:spPr>
        <p:txBody>
          <a:bodyPr>
            <a:normAutofit/>
          </a:bodyPr>
          <a:lstStyle/>
          <a:p>
            <a:pPr eaLnBrk="1" hangingPunct="1">
              <a:defRPr/>
            </a:pPr>
            <a:r>
              <a:rPr lang="en-GB" altLang="en-US" sz="2800" b="1" dirty="0" smtClean="0">
                <a:solidFill>
                  <a:schemeClr val="tx1"/>
                </a:solidFill>
              </a:rPr>
              <a:t>Fire Alarm Activation</a:t>
            </a:r>
          </a:p>
        </p:txBody>
      </p:sp>
      <p:sp>
        <p:nvSpPr>
          <p:cNvPr id="20483" name="Rectangle 3"/>
          <p:cNvSpPr>
            <a:spLocks noGrp="1" noRot="1" noChangeArrowheads="1"/>
          </p:cNvSpPr>
          <p:nvPr>
            <p:ph type="body" idx="1"/>
          </p:nvPr>
        </p:nvSpPr>
        <p:spPr>
          <a:xfrm>
            <a:off x="711200" y="338625"/>
            <a:ext cx="7799388" cy="4091691"/>
          </a:xfrm>
        </p:spPr>
        <p:txBody>
          <a:bodyPr/>
          <a:lstStyle/>
          <a:p>
            <a:pPr eaLnBrk="1" hangingPunct="1">
              <a:buFont typeface="Wingdings" pitchFamily="2" charset="2"/>
              <a:buNone/>
              <a:defRPr/>
            </a:pPr>
            <a:r>
              <a:rPr lang="en-GB" altLang="en-US" dirty="0" smtClean="0"/>
              <a:t>   </a:t>
            </a:r>
          </a:p>
          <a:p>
            <a:pPr eaLnBrk="1" hangingPunct="1">
              <a:buFont typeface="Wingdings" pitchFamily="2" charset="2"/>
              <a:buNone/>
              <a:defRPr/>
            </a:pPr>
            <a:r>
              <a:rPr lang="en-GB" altLang="en-US" dirty="0" smtClean="0"/>
              <a:t>Continuous sounding of the alarm means that everyone in non-ward areas should evacuate in those buildings.</a:t>
            </a:r>
          </a:p>
          <a:p>
            <a:pPr eaLnBrk="1" hangingPunct="1">
              <a:buFont typeface="Wingdings" pitchFamily="2" charset="2"/>
              <a:buNone/>
              <a:defRPr/>
            </a:pPr>
            <a:r>
              <a:rPr lang="en-GB" altLang="en-US" dirty="0" smtClean="0"/>
              <a:t>   </a:t>
            </a:r>
          </a:p>
          <a:p>
            <a:pPr eaLnBrk="1" hangingPunct="1">
              <a:buFont typeface="Wingdings" pitchFamily="2" charset="2"/>
              <a:buNone/>
              <a:defRPr/>
            </a:pPr>
            <a:r>
              <a:rPr lang="en-GB" altLang="en-US" dirty="0" smtClean="0"/>
              <a:t>   </a:t>
            </a:r>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769" b="12938"/>
          <a:stretch/>
        </p:blipFill>
        <p:spPr bwMode="auto">
          <a:xfrm>
            <a:off x="323528" y="1662956"/>
            <a:ext cx="3356828" cy="1842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628800"/>
            <a:ext cx="2795654" cy="1860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Rot="1" noChangeArrowheads="1"/>
          </p:cNvSpPr>
          <p:nvPr/>
        </p:nvSpPr>
        <p:spPr bwMode="auto">
          <a:xfrm>
            <a:off x="-34280" y="3958998"/>
            <a:ext cx="8782744" cy="76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charset="0"/>
              <a:buNone/>
              <a:defRPr sz="2400" kern="1200">
                <a:solidFill>
                  <a:srgbClr val="425563"/>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eaLnBrk="1" hangingPunct="1">
              <a:buFont typeface="Wingdings" pitchFamily="2" charset="2"/>
              <a:buNone/>
              <a:defRPr/>
            </a:pPr>
            <a:r>
              <a:rPr lang="en-GB" altLang="en-US" dirty="0" smtClean="0"/>
              <a:t>Continuous sounding of the alarm in a ward means evacuation should be instigated if a fire is confirmed.</a:t>
            </a:r>
          </a:p>
          <a:p>
            <a:pPr eaLnBrk="1" hangingPunct="1">
              <a:lnSpc>
                <a:spcPct val="100000"/>
              </a:lnSpc>
              <a:spcBef>
                <a:spcPts val="0"/>
              </a:spcBef>
              <a:buFont typeface="Wingdings" pitchFamily="2" charset="2"/>
              <a:buNone/>
              <a:defRPr/>
            </a:pPr>
            <a:endParaRPr lang="en-GB" altLang="en-US" b="1" dirty="0"/>
          </a:p>
          <a:p>
            <a:pPr eaLnBrk="1" hangingPunct="1">
              <a:lnSpc>
                <a:spcPct val="100000"/>
              </a:lnSpc>
              <a:spcBef>
                <a:spcPts val="0"/>
              </a:spcBef>
              <a:buFont typeface="Wingdings" pitchFamily="2" charset="2"/>
              <a:buNone/>
              <a:defRPr/>
            </a:pPr>
            <a:r>
              <a:rPr lang="en-GB" altLang="en-US" b="1" dirty="0" smtClean="0">
                <a:solidFill>
                  <a:srgbClr val="FF0000"/>
                </a:solidFill>
              </a:rPr>
              <a:t>MAKE SURE YOU LEARN ABOUT YOUR </a:t>
            </a:r>
          </a:p>
          <a:p>
            <a:pPr eaLnBrk="1" hangingPunct="1">
              <a:lnSpc>
                <a:spcPct val="100000"/>
              </a:lnSpc>
              <a:spcBef>
                <a:spcPts val="0"/>
              </a:spcBef>
              <a:buFont typeface="Wingdings" pitchFamily="2" charset="2"/>
              <a:buNone/>
              <a:defRPr/>
            </a:pPr>
            <a:r>
              <a:rPr lang="en-GB" altLang="en-US" b="1" dirty="0" smtClean="0">
                <a:solidFill>
                  <a:srgbClr val="FF0000"/>
                </a:solidFill>
              </a:rPr>
              <a:t>LOCAL EVACUATION PLAN WHEN YOU START</a:t>
            </a:r>
            <a:br>
              <a:rPr lang="en-GB" altLang="en-US" b="1" dirty="0" smtClean="0">
                <a:solidFill>
                  <a:srgbClr val="FF0000"/>
                </a:solidFill>
              </a:rPr>
            </a:br>
            <a:r>
              <a:rPr lang="en-GB" altLang="en-US" b="1" dirty="0" smtClean="0">
                <a:solidFill>
                  <a:srgbClr val="FF0000"/>
                </a:solidFill>
              </a:rPr>
              <a:t>IN YOUR DEPARTMENT. </a:t>
            </a:r>
          </a:p>
        </p:txBody>
      </p:sp>
      <p:pic>
        <p:nvPicPr>
          <p:cNvPr id="7" name="Picture 2" descr="\\shc-home2\home2\doveypx\My Documents\Fire Group Committee\2019\9) July 2019\Photos\Laverstock evacuation exerc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9119" y="4509120"/>
            <a:ext cx="2343423" cy="175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378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671513" y="4670425"/>
            <a:ext cx="3351212" cy="1431925"/>
          </a:xfrm>
        </p:spPr>
        <p:txBody>
          <a:bodyPr/>
          <a:lstStyle/>
          <a:p>
            <a:pPr eaLnBrk="1" hangingPunct="1"/>
            <a:r>
              <a:rPr lang="en-US" altLang="en-US" dirty="0" smtClean="0"/>
              <a:t> </a:t>
            </a:r>
          </a:p>
        </p:txBody>
      </p:sp>
      <p:sp>
        <p:nvSpPr>
          <p:cNvPr id="4" name="Title 3"/>
          <p:cNvSpPr>
            <a:spLocks noGrp="1"/>
          </p:cNvSpPr>
          <p:nvPr>
            <p:ph type="ctrTitle"/>
          </p:nvPr>
        </p:nvSpPr>
        <p:spPr>
          <a:xfrm>
            <a:off x="899592" y="2564904"/>
            <a:ext cx="7344816" cy="1800199"/>
          </a:xfrm>
        </p:spPr>
        <p:txBody>
          <a:bodyPr>
            <a:normAutofit fontScale="90000"/>
          </a:bodyPr>
          <a:lstStyle/>
          <a:p>
            <a:pPr algn="ctr"/>
            <a:r>
              <a:rPr lang="en-GB" sz="5400" dirty="0" smtClean="0">
                <a:solidFill>
                  <a:prstClr val="black"/>
                </a:solidFill>
              </a:rPr>
              <a:t>Thank you for your time</a:t>
            </a:r>
            <a:r>
              <a:rPr lang="en-GB" sz="5400" dirty="0">
                <a:solidFill>
                  <a:prstClr val="black"/>
                </a:solidFill>
              </a:rPr>
              <a:t/>
            </a:r>
            <a:br>
              <a:rPr lang="en-GB" sz="5400" dirty="0">
                <a:solidFill>
                  <a:prstClr val="black"/>
                </a:solidFill>
              </a:rPr>
            </a:br>
            <a:endParaRPr lang="en-GB" sz="5400" dirty="0"/>
          </a:p>
        </p:txBody>
      </p:sp>
    </p:spTree>
    <p:custDataLst>
      <p:tags r:id="rId1"/>
    </p:custDataLst>
    <p:extLst>
      <p:ext uri="{BB962C8B-B14F-4D97-AF65-F5344CB8AC3E}">
        <p14:creationId xmlns:p14="http://schemas.microsoft.com/office/powerpoint/2010/main" val="29314327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lisbury Hospital Powerpoint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827</TotalTime>
  <Words>338</Words>
  <Application>Microsoft Office PowerPoint</Application>
  <PresentationFormat>On-screen Show (4:3)</PresentationFormat>
  <Paragraphs>52</Paragraphs>
  <Slides>9</Slides>
  <Notes>1</Notes>
  <HiddenSlides>0</HiddenSlides>
  <MMClips>2</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Salisbury Hospital Powerpoint Template</vt:lpstr>
      <vt:lpstr>Fire Safety</vt:lpstr>
      <vt:lpstr>Most common causes of fire in Hospitals </vt:lpstr>
      <vt:lpstr>Potential Trust Fire Hazards</vt:lpstr>
      <vt:lpstr>Cube plug adapters </vt:lpstr>
      <vt:lpstr>Escape routes at SFT</vt:lpstr>
      <vt:lpstr>Action on Discovery of a Fire</vt:lpstr>
      <vt:lpstr>Action on hearing the alarm</vt:lpstr>
      <vt:lpstr>Fire Alarm Activation</vt:lpstr>
      <vt:lpstr>Thank you for your time </vt:lpstr>
    </vt:vector>
  </TitlesOfParts>
  <Company>Salisbury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aau</dc:creator>
  <cp:lastModifiedBy>Clare Fountain</cp:lastModifiedBy>
  <cp:revision>81</cp:revision>
  <cp:lastPrinted>2019-08-13T10:19:41Z</cp:lastPrinted>
  <dcterms:created xsi:type="dcterms:W3CDTF">2019-08-12T12:38:49Z</dcterms:created>
  <dcterms:modified xsi:type="dcterms:W3CDTF">2021-01-21T15:43:42Z</dcterms:modified>
</cp:coreProperties>
</file>