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84" r:id="rId6"/>
    <p:sldMasterId id="2147483688" r:id="rId7"/>
  </p:sldMasterIdLst>
  <p:sldIdLst>
    <p:sldId id="259" r:id="rId8"/>
    <p:sldId id="291" r:id="rId9"/>
    <p:sldId id="293" r:id="rId10"/>
    <p:sldId id="295" r:id="rId11"/>
    <p:sldId id="297" r:id="rId12"/>
    <p:sldId id="299" r:id="rId13"/>
  </p:sldIdLst>
  <p:sldSz cx="15192375" cy="84963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FED"/>
    <a:srgbClr val="DF91C9"/>
    <a:srgbClr val="E4A4DC"/>
    <a:srgbClr val="D3C9EF"/>
    <a:srgbClr val="CABEEC"/>
    <a:srgbClr val="BBABE7"/>
    <a:srgbClr val="DAB5E9"/>
    <a:srgbClr val="FF6699"/>
    <a:srgbClr val="1B9CCF"/>
    <a:srgbClr val="40B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419"/>
  </p:normalViewPr>
  <p:slideViewPr>
    <p:cSldViewPr snapToGrid="0">
      <p:cViewPr varScale="1">
        <p:scale>
          <a:sx n="86" d="100"/>
          <a:sy n="86" d="100"/>
        </p:scale>
        <p:origin x="74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80000" y="2671200"/>
            <a:ext cx="6061945" cy="169669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6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/ Title 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5040000"/>
            <a:ext cx="5340051" cy="91986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6425" indent="0" algn="ctr">
              <a:buNone/>
              <a:defRPr sz="2478"/>
            </a:lvl2pPr>
            <a:lvl3pPr marL="1132850" indent="0" algn="ctr">
              <a:buNone/>
              <a:defRPr sz="2230"/>
            </a:lvl3pPr>
            <a:lvl4pPr marL="1699275" indent="0" algn="ctr">
              <a:buNone/>
              <a:defRPr sz="1982"/>
            </a:lvl4pPr>
            <a:lvl5pPr marL="2265700" indent="0" algn="ctr">
              <a:buNone/>
              <a:defRPr sz="1982"/>
            </a:lvl5pPr>
            <a:lvl6pPr marL="2832125" indent="0" algn="ctr">
              <a:buNone/>
              <a:defRPr sz="1982"/>
            </a:lvl6pPr>
            <a:lvl7pPr marL="3398550" indent="0" algn="ctr">
              <a:buNone/>
              <a:defRPr sz="1982"/>
            </a:lvl7pPr>
            <a:lvl8pPr marL="3964976" indent="0" algn="ctr">
              <a:buNone/>
              <a:defRPr sz="1982"/>
            </a:lvl8pPr>
            <a:lvl9pPr marL="4531401" indent="0" algn="ctr">
              <a:buNone/>
              <a:defRPr sz="1982"/>
            </a:lvl9pPr>
          </a:lstStyle>
          <a:p>
            <a:r>
              <a:rPr lang="en-GB" dirty="0"/>
              <a:t>Sub heading to go here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7A174CA-005F-69B6-B4D9-0C90E19478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6120000"/>
            <a:ext cx="5553075" cy="9429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Name to go here</a:t>
            </a:r>
            <a:endParaRPr lang="en-US" dirty="0"/>
          </a:p>
        </p:txBody>
      </p:sp>
      <p:sp>
        <p:nvSpPr>
          <p:cNvPr id="96" name="Picture Placeholder 95">
            <a:extLst>
              <a:ext uri="{FF2B5EF4-FFF2-40B4-BE49-F238E27FC236}">
                <a16:creationId xmlns:a16="http://schemas.microsoft.com/office/drawing/2014/main" id="{EFF978F0-E07C-E0CD-4675-2F1A73481B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00000" y="2202975"/>
            <a:ext cx="4312800" cy="4860000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3E424E1F-8005-362D-458C-FDB2305A5607}"/>
              </a:ext>
            </a:extLst>
          </p:cNvPr>
          <p:cNvSpPr/>
          <p:nvPr userDrawn="1"/>
        </p:nvSpPr>
        <p:spPr>
          <a:xfrm rot="16200000">
            <a:off x="13311003" y="2889948"/>
            <a:ext cx="1237303" cy="1117600"/>
          </a:xfrm>
          <a:prstGeom prst="hexagon">
            <a:avLst/>
          </a:prstGeom>
          <a:solidFill>
            <a:srgbClr val="40B7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41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2C221-F1C8-F631-C354-8BEC5C504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1154333" cy="676611"/>
          </a:xfrm>
        </p:spPr>
        <p:txBody>
          <a:bodyPr lIns="0" tIns="0" rIns="0" bIns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Picture Placeholder 95">
            <a:extLst>
              <a:ext uri="{FF2B5EF4-FFF2-40B4-BE49-F238E27FC236}">
                <a16:creationId xmlns:a16="http://schemas.microsoft.com/office/drawing/2014/main" id="{2BA497B9-36AA-0597-DD49-5B28761EE3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96800" y="2312998"/>
            <a:ext cx="3671999" cy="4140000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56971DB-527B-9B85-45A7-F9F5CBA8E6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999" y="1979999"/>
            <a:ext cx="8460001" cy="4805999"/>
          </a:xfrm>
          <a:prstGeom prst="rect">
            <a:avLst/>
          </a:prstGeom>
        </p:spPr>
        <p:txBody>
          <a:bodyPr lIns="0" tIns="0" rIns="0" bIns="0" numCol="1">
            <a:norm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1E0D7E4C-758D-1AA8-106A-D14267F1EBC1}"/>
              </a:ext>
            </a:extLst>
          </p:cNvPr>
          <p:cNvSpPr/>
          <p:nvPr userDrawn="1"/>
        </p:nvSpPr>
        <p:spPr>
          <a:xfrm rot="16200000">
            <a:off x="12940883" y="1019106"/>
            <a:ext cx="1237303" cy="1117600"/>
          </a:xfrm>
          <a:prstGeom prst="hexagon">
            <a:avLst/>
          </a:prstGeom>
          <a:solidFill>
            <a:srgbClr val="FFB9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7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BD7C-6011-012A-5C28-DA1E990F8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2959998" cy="67661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41D3387-427B-58C7-DF2A-114C953641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999" y="1979999"/>
            <a:ext cx="12959999" cy="4805999"/>
          </a:xfrm>
          <a:prstGeom prst="rect">
            <a:avLst/>
          </a:prstGeom>
        </p:spPr>
        <p:txBody>
          <a:bodyPr wrap="square" lIns="0" tIns="0" rIns="0" bIns="0" numCol="1" spcCol="36000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7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7906E-6F69-751C-4246-0A7059641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2959998" cy="67661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F0FF19C-7C6F-643F-8167-4D0D6B5D1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999" y="1979999"/>
            <a:ext cx="12959999" cy="4805999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1388C21-4526-3B7B-9948-1E7C927BC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2959998" cy="676611"/>
          </a:xfrm>
        </p:spPr>
        <p:txBody>
          <a:bodyPr lIns="0" tIns="0" rIns="0" bIns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A970772-186C-5B5C-852A-AC87CE8B3D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999" y="1979999"/>
            <a:ext cx="12959999" cy="4805999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D175403-06FB-406B-E390-BD6A37DA22CA}"/>
              </a:ext>
            </a:extLst>
          </p:cNvPr>
          <p:cNvSpPr/>
          <p:nvPr userDrawn="1"/>
        </p:nvSpPr>
        <p:spPr>
          <a:xfrm>
            <a:off x="14630400" y="5822731"/>
            <a:ext cx="588579" cy="1313793"/>
          </a:xfrm>
          <a:custGeom>
            <a:avLst/>
            <a:gdLst>
              <a:gd name="connsiteX0" fmla="*/ 578069 w 588579"/>
              <a:gd name="connsiteY0" fmla="*/ 0 h 1313793"/>
              <a:gd name="connsiteX1" fmla="*/ 0 w 588579"/>
              <a:gd name="connsiteY1" fmla="*/ 357352 h 1313793"/>
              <a:gd name="connsiteX2" fmla="*/ 0 w 588579"/>
              <a:gd name="connsiteY2" fmla="*/ 987972 h 1313793"/>
              <a:gd name="connsiteX3" fmla="*/ 588579 w 588579"/>
              <a:gd name="connsiteY3" fmla="*/ 1313793 h 1313793"/>
              <a:gd name="connsiteX4" fmla="*/ 578069 w 588579"/>
              <a:gd name="connsiteY4" fmla="*/ 0 h 131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579" h="1313793">
                <a:moveTo>
                  <a:pt x="578069" y="0"/>
                </a:moveTo>
                <a:lnTo>
                  <a:pt x="0" y="357352"/>
                </a:lnTo>
                <a:lnTo>
                  <a:pt x="0" y="987972"/>
                </a:lnTo>
                <a:lnTo>
                  <a:pt x="588579" y="1313793"/>
                </a:lnTo>
                <a:cubicBezTo>
                  <a:pt x="585076" y="875862"/>
                  <a:pt x="581572" y="437931"/>
                  <a:pt x="578069" y="0"/>
                </a:cubicBezTo>
                <a:close/>
              </a:path>
            </a:pathLst>
          </a:custGeom>
          <a:solidFill>
            <a:srgbClr val="40B7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4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48FA270-60B3-F193-6EE0-1986581F0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980000" cy="676611"/>
          </a:xfrm>
        </p:spPr>
        <p:txBody>
          <a:bodyPr lIns="0" tIns="0" rIns="0" bIns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596638-C9E9-A39E-822C-0458A4F69A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500" y="1980000"/>
            <a:ext cx="6300000" cy="480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5FCDA802-AD15-AB87-1A70-5E2CC94AD6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0000" y="1980000"/>
            <a:ext cx="4140000" cy="4806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GB" dirty="0"/>
              <a:t>Bullets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  <a:endParaRPr lang="en-US" dirty="0"/>
          </a:p>
        </p:txBody>
      </p:sp>
      <p:sp>
        <p:nvSpPr>
          <p:cNvPr id="17" name="Picture Placeholder 95">
            <a:extLst>
              <a:ext uri="{FF2B5EF4-FFF2-40B4-BE49-F238E27FC236}">
                <a16:creationId xmlns:a16="http://schemas.microsoft.com/office/drawing/2014/main" id="{AB405881-1EC8-0D49-9FE8-FE93F95A2B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010712" y="1415556"/>
            <a:ext cx="4363325" cy="4919436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 w="9525"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F596D3BB-FE02-6F5D-0F88-B7318C679263}"/>
              </a:ext>
            </a:extLst>
          </p:cNvPr>
          <p:cNvSpPr/>
          <p:nvPr userDrawn="1"/>
        </p:nvSpPr>
        <p:spPr>
          <a:xfrm rot="16200000">
            <a:off x="11441349" y="5544435"/>
            <a:ext cx="1237303" cy="1117600"/>
          </a:xfrm>
          <a:prstGeom prst="hexagon">
            <a:avLst/>
          </a:prstGeom>
          <a:solidFill>
            <a:srgbClr val="77BE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7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2982-55CB-04A1-A376-A1D5225DA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3032375" cy="67661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A6E989B-0D2C-08A7-97C8-6CE88B0BBD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999" y="1980000"/>
            <a:ext cx="7598779" cy="4806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GB" dirty="0"/>
              <a:t>Bullets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  <a:endParaRPr lang="en-US" dirty="0"/>
          </a:p>
        </p:txBody>
      </p:sp>
      <p:sp>
        <p:nvSpPr>
          <p:cNvPr id="3" name="Picture Placeholder 95">
            <a:extLst>
              <a:ext uri="{FF2B5EF4-FFF2-40B4-BE49-F238E27FC236}">
                <a16:creationId xmlns:a16="http://schemas.microsoft.com/office/drawing/2014/main" id="{EF2D1469-2A89-F951-3D9B-99CC3AF254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621272" y="1980000"/>
            <a:ext cx="3612271" cy="4072660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B69996EB-04C4-E825-E847-FDC020D759A0}"/>
              </a:ext>
            </a:extLst>
          </p:cNvPr>
          <p:cNvSpPr/>
          <p:nvPr userDrawn="1"/>
        </p:nvSpPr>
        <p:spPr>
          <a:xfrm rot="16200000">
            <a:off x="9443821" y="5575818"/>
            <a:ext cx="1237303" cy="1117600"/>
          </a:xfrm>
          <a:prstGeom prst="hexagon">
            <a:avLst/>
          </a:prstGeom>
          <a:solidFill>
            <a:srgbClr val="01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2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B83D9B7-0090-4276-0771-E59273729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374063" cy="676611"/>
          </a:xfrm>
        </p:spPr>
        <p:txBody>
          <a:bodyPr lIns="0" tIns="0" rIns="0" bIns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31181F-61C4-1A44-F4DB-F9F8310340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999" y="1979999"/>
            <a:ext cx="12959999" cy="4805999"/>
          </a:xfrm>
          <a:prstGeom prst="rect">
            <a:avLst/>
          </a:prstGeom>
        </p:spPr>
        <p:txBody>
          <a:bodyPr lIns="0" tIns="0" rIns="0" bIns="0" numCol="3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E329AA6-6891-A4BE-CA93-F7E77B1CE0D2}"/>
              </a:ext>
            </a:extLst>
          </p:cNvPr>
          <p:cNvSpPr/>
          <p:nvPr userDrawn="1"/>
        </p:nvSpPr>
        <p:spPr>
          <a:xfrm>
            <a:off x="14630400" y="5490599"/>
            <a:ext cx="588579" cy="1313793"/>
          </a:xfrm>
          <a:custGeom>
            <a:avLst/>
            <a:gdLst>
              <a:gd name="connsiteX0" fmla="*/ 578069 w 588579"/>
              <a:gd name="connsiteY0" fmla="*/ 0 h 1313793"/>
              <a:gd name="connsiteX1" fmla="*/ 0 w 588579"/>
              <a:gd name="connsiteY1" fmla="*/ 357352 h 1313793"/>
              <a:gd name="connsiteX2" fmla="*/ 0 w 588579"/>
              <a:gd name="connsiteY2" fmla="*/ 987972 h 1313793"/>
              <a:gd name="connsiteX3" fmla="*/ 588579 w 588579"/>
              <a:gd name="connsiteY3" fmla="*/ 1313793 h 1313793"/>
              <a:gd name="connsiteX4" fmla="*/ 578069 w 588579"/>
              <a:gd name="connsiteY4" fmla="*/ 0 h 131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579" h="1313793">
                <a:moveTo>
                  <a:pt x="578069" y="0"/>
                </a:moveTo>
                <a:lnTo>
                  <a:pt x="0" y="357352"/>
                </a:lnTo>
                <a:lnTo>
                  <a:pt x="0" y="987972"/>
                </a:lnTo>
                <a:lnTo>
                  <a:pt x="588579" y="1313793"/>
                </a:lnTo>
                <a:cubicBezTo>
                  <a:pt x="585076" y="875862"/>
                  <a:pt x="581572" y="437931"/>
                  <a:pt x="578069" y="0"/>
                </a:cubicBezTo>
                <a:close/>
              </a:path>
            </a:pathLst>
          </a:custGeom>
          <a:solidFill>
            <a:srgbClr val="77BE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8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F6D8F68-C5C9-1CD9-71EE-A8F3809A3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374063" cy="676611"/>
          </a:xfrm>
        </p:spPr>
        <p:txBody>
          <a:bodyPr lIns="0" tIns="0" rIns="0" bIns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Picture Placeholder 95">
            <a:extLst>
              <a:ext uri="{FF2B5EF4-FFF2-40B4-BE49-F238E27FC236}">
                <a16:creationId xmlns:a16="http://schemas.microsoft.com/office/drawing/2014/main" id="{C5A557FE-67C2-13E4-F85F-5ABD02EAC7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851838" y="2066534"/>
            <a:ext cx="4260537" cy="4803548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6C85DD8E-A3E6-3F2B-D0CF-B0FE94A9F8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500" y="1980000"/>
            <a:ext cx="8316000" cy="4805999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83CE104C-3729-3D12-76A6-ADD571BB6D97}"/>
              </a:ext>
            </a:extLst>
          </p:cNvPr>
          <p:cNvSpPr/>
          <p:nvPr userDrawn="1"/>
        </p:nvSpPr>
        <p:spPr>
          <a:xfrm rot="16200000">
            <a:off x="12940883" y="1019106"/>
            <a:ext cx="1237303" cy="1117600"/>
          </a:xfrm>
          <a:prstGeom prst="hexagon">
            <a:avLst/>
          </a:prstGeom>
          <a:solidFill>
            <a:srgbClr val="FFB9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5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ox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EE845CB-F8AD-22D7-D883-0E1AD985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374063" cy="676611"/>
          </a:xfrm>
        </p:spPr>
        <p:txBody>
          <a:bodyPr lIns="0" tIns="0" rIns="0" bIns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086C095-1BD4-F648-AE64-1BA2754F6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500" y="5279462"/>
            <a:ext cx="3671999" cy="1506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69C82FF-C0F8-F623-F947-93D88336F2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75900" y="5279462"/>
            <a:ext cx="3671999" cy="1506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2C377B7-4FDF-88DB-3C93-BFD4EFDAE4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23690" y="5279462"/>
            <a:ext cx="3671999" cy="15065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6" name="Picture Placeholder 95">
            <a:extLst>
              <a:ext uri="{FF2B5EF4-FFF2-40B4-BE49-F238E27FC236}">
                <a16:creationId xmlns:a16="http://schemas.microsoft.com/office/drawing/2014/main" id="{5AC20D10-BDFA-E3C8-7A85-95D005CC77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0878" y="1956284"/>
            <a:ext cx="2689243" cy="3031991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8" name="Picture Placeholder 95">
            <a:extLst>
              <a:ext uri="{FF2B5EF4-FFF2-40B4-BE49-F238E27FC236}">
                <a16:creationId xmlns:a16="http://schemas.microsoft.com/office/drawing/2014/main" id="{CAF44B1D-7383-939C-DF27-6C6D895381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15068" y="1956284"/>
            <a:ext cx="2689243" cy="3031991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19" name="Picture Placeholder 95">
            <a:extLst>
              <a:ext uri="{FF2B5EF4-FFF2-40B4-BE49-F238E27FC236}">
                <a16:creationId xmlns:a16="http://schemas.microsoft.com/office/drawing/2014/main" id="{CC74BF2D-06E2-C48A-1E39-5165F17B64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867278" y="1956284"/>
            <a:ext cx="2689243" cy="3031991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E56C5C0-0D72-A24F-4D4B-A8AC67F49859}"/>
              </a:ext>
            </a:extLst>
          </p:cNvPr>
          <p:cNvSpPr/>
          <p:nvPr userDrawn="1"/>
        </p:nvSpPr>
        <p:spPr>
          <a:xfrm>
            <a:off x="10093842" y="-7088"/>
            <a:ext cx="1552353" cy="1219200"/>
          </a:xfrm>
          <a:custGeom>
            <a:avLst/>
            <a:gdLst>
              <a:gd name="connsiteX0" fmla="*/ 1552353 w 1552353"/>
              <a:gd name="connsiteY0" fmla="*/ 7088 h 1219200"/>
              <a:gd name="connsiteX1" fmla="*/ 1552353 w 1552353"/>
              <a:gd name="connsiteY1" fmla="*/ 779721 h 1219200"/>
              <a:gd name="connsiteX2" fmla="*/ 786809 w 1552353"/>
              <a:gd name="connsiteY2" fmla="*/ 1219200 h 1219200"/>
              <a:gd name="connsiteX3" fmla="*/ 0 w 1552353"/>
              <a:gd name="connsiteY3" fmla="*/ 772632 h 1219200"/>
              <a:gd name="connsiteX4" fmla="*/ 0 w 1552353"/>
              <a:gd name="connsiteY4" fmla="*/ 0 h 1219200"/>
              <a:gd name="connsiteX5" fmla="*/ 1552353 w 1552353"/>
              <a:gd name="connsiteY5" fmla="*/ 7088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2353" h="1219200">
                <a:moveTo>
                  <a:pt x="1552353" y="7088"/>
                </a:moveTo>
                <a:lnTo>
                  <a:pt x="1552353" y="779721"/>
                </a:lnTo>
                <a:lnTo>
                  <a:pt x="786809" y="1219200"/>
                </a:lnTo>
                <a:lnTo>
                  <a:pt x="0" y="772632"/>
                </a:lnTo>
                <a:lnTo>
                  <a:pt x="0" y="0"/>
                </a:lnTo>
                <a:lnTo>
                  <a:pt x="1552353" y="7088"/>
                </a:lnTo>
                <a:close/>
              </a:path>
            </a:pathLst>
          </a:custGeom>
          <a:solidFill>
            <a:srgbClr val="40B7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0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D9E6F6-24B4-4C14-20E4-A96DD69307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5192375" cy="7416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7913B10-C89D-FC0E-E22F-6F10C6C9E8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80000" y="2671200"/>
            <a:ext cx="6061945" cy="13072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Heading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3" name="Picture Placeholder 95">
            <a:extLst>
              <a:ext uri="{FF2B5EF4-FFF2-40B4-BE49-F238E27FC236}">
                <a16:creationId xmlns:a16="http://schemas.microsoft.com/office/drawing/2014/main" id="{FD9F33AA-E057-21E8-AF13-D628C69A2B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51404" y="1080000"/>
            <a:ext cx="5060971" cy="5705998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03B5AD75-1FDA-92BB-E249-4EB74772AF85}"/>
              </a:ext>
            </a:extLst>
          </p:cNvPr>
          <p:cNvSpPr/>
          <p:nvPr userDrawn="1"/>
        </p:nvSpPr>
        <p:spPr>
          <a:xfrm rot="16200000">
            <a:off x="7536334" y="1168899"/>
            <a:ext cx="1237303" cy="1117600"/>
          </a:xfrm>
          <a:prstGeom prst="hexagon">
            <a:avLst/>
          </a:prstGeom>
          <a:solidFill>
            <a:srgbClr val="40B7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18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7AA7EE-C4D3-5544-D5EB-168E80846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192375" cy="7416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47D1CC6-5BD1-C51D-C595-BEF7AE05F5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80000" y="1980000"/>
            <a:ext cx="6061945" cy="13072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Heading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9FB41CE-8734-E15C-FEE8-99AAD4CA42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0" y="3609474"/>
            <a:ext cx="6061945" cy="24546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6" name="Picture Placeholder 95">
            <a:extLst>
              <a:ext uri="{FF2B5EF4-FFF2-40B4-BE49-F238E27FC236}">
                <a16:creationId xmlns:a16="http://schemas.microsoft.com/office/drawing/2014/main" id="{8A66B357-00F2-B4AA-BD33-7EEF6CC857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51404" y="1080000"/>
            <a:ext cx="5060971" cy="5705998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95024F2B-0475-36E9-B4B3-34F62259DA67}"/>
              </a:ext>
            </a:extLst>
          </p:cNvPr>
          <p:cNvSpPr/>
          <p:nvPr userDrawn="1"/>
        </p:nvSpPr>
        <p:spPr>
          <a:xfrm rot="16200000">
            <a:off x="7536334" y="1168899"/>
            <a:ext cx="1237303" cy="1117600"/>
          </a:xfrm>
          <a:prstGeom prst="hexagon">
            <a:avLst/>
          </a:prstGeom>
          <a:solidFill>
            <a:srgbClr val="FFB9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57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585F0D-5908-B1DF-DBD6-5D90F3396D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5192375" cy="7416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10CB0E6-3FA4-24D7-8085-661B0C6FDF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20000" y="1980000"/>
            <a:ext cx="6061945" cy="13072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Section Heading</a:t>
            </a:r>
            <a:br>
              <a:rPr lang="en-GB" dirty="0"/>
            </a:br>
            <a:r>
              <a:rPr lang="en-GB" dirty="0"/>
              <a:t>to go here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510E3AC-99FE-9AA6-7EBF-120068CB22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20000" y="3609474"/>
            <a:ext cx="6061945" cy="24546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2" name="Picture Placeholder 95">
            <a:extLst>
              <a:ext uri="{FF2B5EF4-FFF2-40B4-BE49-F238E27FC236}">
                <a16:creationId xmlns:a16="http://schemas.microsoft.com/office/drawing/2014/main" id="{7BD0630E-E721-A60E-F97E-18C7E8FA65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0000" y="1080000"/>
            <a:ext cx="5060971" cy="5705998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DF784286-5A61-1720-98C6-2EEC96743593}"/>
              </a:ext>
            </a:extLst>
          </p:cNvPr>
          <p:cNvSpPr/>
          <p:nvPr userDrawn="1"/>
        </p:nvSpPr>
        <p:spPr>
          <a:xfrm rot="16200000">
            <a:off x="6183154" y="1168899"/>
            <a:ext cx="1237303" cy="1117600"/>
          </a:xfrm>
          <a:prstGeom prst="hexagon">
            <a:avLst/>
          </a:prstGeom>
          <a:solidFill>
            <a:srgbClr val="FFB9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58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5">
            <a:extLst>
              <a:ext uri="{FF2B5EF4-FFF2-40B4-BE49-F238E27FC236}">
                <a16:creationId xmlns:a16="http://schemas.microsoft.com/office/drawing/2014/main" id="{61AB3C80-DDE8-39B4-EB1C-D02639C288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0001" y="1080000"/>
            <a:ext cx="4542758" cy="5007979"/>
          </a:xfrm>
          <a:custGeom>
            <a:avLst/>
            <a:gdLst>
              <a:gd name="connsiteX0" fmla="*/ 1617250 w 3234499"/>
              <a:gd name="connsiteY0" fmla="*/ 0 h 3641807"/>
              <a:gd name="connsiteX1" fmla="*/ 1783842 w 3234499"/>
              <a:gd name="connsiteY1" fmla="*/ 40042 h 3641807"/>
              <a:gd name="connsiteX2" fmla="*/ 3067907 w 3234499"/>
              <a:gd name="connsiteY2" fmla="*/ 785390 h 3641807"/>
              <a:gd name="connsiteX3" fmla="*/ 3234499 w 3234499"/>
              <a:gd name="connsiteY3" fmla="*/ 1074603 h 3641807"/>
              <a:gd name="connsiteX4" fmla="*/ 3234499 w 3234499"/>
              <a:gd name="connsiteY4" fmla="*/ 2567204 h 3641807"/>
              <a:gd name="connsiteX5" fmla="*/ 3067907 w 3234499"/>
              <a:gd name="connsiteY5" fmla="*/ 2856417 h 3641807"/>
              <a:gd name="connsiteX6" fmla="*/ 1783842 w 3234499"/>
              <a:gd name="connsiteY6" fmla="*/ 3601766 h 3641807"/>
              <a:gd name="connsiteX7" fmla="*/ 1450658 w 3234499"/>
              <a:gd name="connsiteY7" fmla="*/ 3601766 h 3641807"/>
              <a:gd name="connsiteX8" fmla="*/ 166592 w 3234499"/>
              <a:gd name="connsiteY8" fmla="*/ 2856417 h 3641807"/>
              <a:gd name="connsiteX9" fmla="*/ 0 w 3234499"/>
              <a:gd name="connsiteY9" fmla="*/ 2567204 h 3641807"/>
              <a:gd name="connsiteX10" fmla="*/ 0 w 3234499"/>
              <a:gd name="connsiteY10" fmla="*/ 1074603 h 3641807"/>
              <a:gd name="connsiteX11" fmla="*/ 166592 w 3234499"/>
              <a:gd name="connsiteY11" fmla="*/ 785390 h 3641807"/>
              <a:gd name="connsiteX12" fmla="*/ 1450658 w 3234499"/>
              <a:gd name="connsiteY12" fmla="*/ 40042 h 3641807"/>
              <a:gd name="connsiteX13" fmla="*/ 1617250 w 3234499"/>
              <a:gd name="connsiteY13" fmla="*/ 0 h 364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4499" h="3641807">
                <a:moveTo>
                  <a:pt x="1617250" y="0"/>
                </a:moveTo>
                <a:cubicBezTo>
                  <a:pt x="1677543" y="0"/>
                  <a:pt x="1737837" y="13348"/>
                  <a:pt x="1783842" y="40042"/>
                </a:cubicBezTo>
                <a:lnTo>
                  <a:pt x="3067907" y="785390"/>
                </a:lnTo>
                <a:cubicBezTo>
                  <a:pt x="3159919" y="838874"/>
                  <a:pt x="3234499" y="968302"/>
                  <a:pt x="3234499" y="1074603"/>
                </a:cubicBezTo>
                <a:lnTo>
                  <a:pt x="3234499" y="2567204"/>
                </a:lnTo>
                <a:cubicBezTo>
                  <a:pt x="3234499" y="2673506"/>
                  <a:pt x="3159919" y="2803028"/>
                  <a:pt x="3067907" y="2856417"/>
                </a:cubicBezTo>
                <a:lnTo>
                  <a:pt x="1783842" y="3601766"/>
                </a:lnTo>
                <a:cubicBezTo>
                  <a:pt x="1691831" y="3655154"/>
                  <a:pt x="1542669" y="3655154"/>
                  <a:pt x="1450658" y="3601766"/>
                </a:cubicBezTo>
                <a:lnTo>
                  <a:pt x="166592" y="2856417"/>
                </a:lnTo>
                <a:cubicBezTo>
                  <a:pt x="74581" y="2802933"/>
                  <a:pt x="0" y="2673506"/>
                  <a:pt x="0" y="2567204"/>
                </a:cubicBezTo>
                <a:lnTo>
                  <a:pt x="0" y="1074603"/>
                </a:lnTo>
                <a:cubicBezTo>
                  <a:pt x="0" y="968302"/>
                  <a:pt x="74581" y="838874"/>
                  <a:pt x="166592" y="785390"/>
                </a:cubicBezTo>
                <a:lnTo>
                  <a:pt x="1450658" y="40042"/>
                </a:lnTo>
                <a:cubicBezTo>
                  <a:pt x="1496664" y="13348"/>
                  <a:pt x="1556957" y="0"/>
                  <a:pt x="1617250" y="0"/>
                </a:cubicBezTo>
                <a:close/>
              </a:path>
            </a:pathLst>
          </a:custGeom>
          <a:noFill/>
          <a:ln>
            <a:noFill/>
            <a:prstDash val="sysDot"/>
          </a:ln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85E2917F-8CDE-C4EE-3D6E-D4EE271393C8}"/>
              </a:ext>
            </a:extLst>
          </p:cNvPr>
          <p:cNvSpPr/>
          <p:nvPr userDrawn="1"/>
        </p:nvSpPr>
        <p:spPr>
          <a:xfrm rot="16200000">
            <a:off x="5757850" y="5529178"/>
            <a:ext cx="1237303" cy="1117600"/>
          </a:xfrm>
          <a:prstGeom prst="hexagon">
            <a:avLst/>
          </a:prstGeom>
          <a:solidFill>
            <a:srgbClr val="FFB9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5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AEEBA8-AE7D-B61F-2A3A-069DB0B417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5192375" cy="849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7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132850" rtl="0" eaLnBrk="1" latinLnBrk="0" hangingPunct="1">
        <a:lnSpc>
          <a:spcPct val="90000"/>
        </a:lnSpc>
        <a:spcBef>
          <a:spcPct val="0"/>
        </a:spcBef>
        <a:buNone/>
        <a:defRPr sz="54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213" indent="-283213" algn="l" defTabSz="1132850" rtl="0" eaLnBrk="1" latinLnBrk="0" hangingPunct="1">
        <a:lnSpc>
          <a:spcPct val="90000"/>
        </a:lnSpc>
        <a:spcBef>
          <a:spcPts val="1239"/>
        </a:spcBef>
        <a:buFont typeface="Arial" panose="020B0604020202020204" pitchFamily="34" charset="0"/>
        <a:buChar char="•"/>
        <a:defRPr sz="3469" kern="1200">
          <a:solidFill>
            <a:schemeClr val="tx1"/>
          </a:solidFill>
          <a:latin typeface="+mn-lt"/>
          <a:ea typeface="+mn-ea"/>
          <a:cs typeface="+mn-cs"/>
        </a:defRPr>
      </a:lvl1pPr>
      <a:lvl2pPr marL="84963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973" kern="1200">
          <a:solidFill>
            <a:schemeClr val="tx1"/>
          </a:solidFill>
          <a:latin typeface="+mn-lt"/>
          <a:ea typeface="+mn-ea"/>
          <a:cs typeface="+mn-cs"/>
        </a:defRPr>
      </a:lvl2pPr>
      <a:lvl3pPr marL="141606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478" kern="1200">
          <a:solidFill>
            <a:schemeClr val="tx1"/>
          </a:solidFill>
          <a:latin typeface="+mn-lt"/>
          <a:ea typeface="+mn-ea"/>
          <a:cs typeface="+mn-cs"/>
        </a:defRPr>
      </a:lvl3pPr>
      <a:lvl4pPr marL="198248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4pPr>
      <a:lvl5pPr marL="254891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5pPr>
      <a:lvl6pPr marL="311533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6pPr>
      <a:lvl7pPr marL="368176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7pPr>
      <a:lvl8pPr marL="4248188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8pPr>
      <a:lvl9pPr marL="4814613" indent="-283213" algn="l" defTabSz="1132850" rtl="0" eaLnBrk="1" latinLnBrk="0" hangingPunct="1">
        <a:lnSpc>
          <a:spcPct val="90000"/>
        </a:lnSpc>
        <a:spcBef>
          <a:spcPts val="619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1pPr>
      <a:lvl2pPr marL="566425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2pPr>
      <a:lvl3pPr marL="113285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3pPr>
      <a:lvl4pPr marL="1699275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4pPr>
      <a:lvl5pPr marL="226570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5pPr>
      <a:lvl6pPr marL="2832125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6pPr>
      <a:lvl7pPr marL="3398550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7pPr>
      <a:lvl8pPr marL="3964976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8pPr>
      <a:lvl9pPr marL="4531401" algn="l" defTabSz="1132850" rtl="0" eaLnBrk="1" latinLnBrk="0" hangingPunct="1">
        <a:defRPr sz="22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167456-9CD4-715B-E2B4-B411258D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374063" cy="6766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224AD7-FDD6-3847-39F4-4E78FBF420B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7493000"/>
            <a:ext cx="15192375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6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2" r:id="rId2"/>
    <p:sldLayoutId id="2147483683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7A0B28-D3B7-5B30-D0A9-81994B40D0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7493000"/>
            <a:ext cx="15192375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6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25B564-9232-BCF6-DFD0-790DB6F236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5192375" cy="849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0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DADD7-F0C0-692B-725E-B33D36297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2671200"/>
            <a:ext cx="9616353" cy="1696694"/>
          </a:xfrm>
        </p:spPr>
        <p:txBody>
          <a:bodyPr>
            <a:normAutofit fontScale="90000"/>
          </a:bodyPr>
          <a:lstStyle/>
          <a:p>
            <a:r>
              <a:rPr lang="en-US" dirty="0"/>
              <a:t>Care </a:t>
            </a:r>
            <a:r>
              <a:rPr lang="en-US" dirty="0" err="1"/>
              <a:t>Organisation</a:t>
            </a:r>
            <a:r>
              <a:rPr lang="en-US" dirty="0"/>
              <a:t> Committee Structures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1DE79-43F4-9E4A-68D9-FF3DF9980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5040000"/>
            <a:ext cx="6012375" cy="919869"/>
          </a:xfrm>
        </p:spPr>
        <p:txBody>
          <a:bodyPr/>
          <a:lstStyle/>
          <a:p>
            <a:r>
              <a:rPr lang="en-US" dirty="0"/>
              <a:t>July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1AF6C-8E4C-8822-DF73-969D0E8BBC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0" y="6120000"/>
            <a:ext cx="6012375" cy="642307"/>
          </a:xfrm>
        </p:spPr>
        <p:txBody>
          <a:bodyPr/>
          <a:lstStyle/>
          <a:p>
            <a:r>
              <a:rPr lang="en-US" dirty="0"/>
              <a:t>Salisbury NHS Foundation Trust</a:t>
            </a:r>
          </a:p>
        </p:txBody>
      </p:sp>
    </p:spTree>
    <p:extLst>
      <p:ext uri="{BB962C8B-B14F-4D97-AF65-F5344CB8AC3E}">
        <p14:creationId xmlns:p14="http://schemas.microsoft.com/office/powerpoint/2010/main" val="414960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DCD08-37B8-4DA4-D5B1-D0115BCC0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80A2C-3A69-0AB7-FADF-E08D88D5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231F20"/>
                </a:solidFill>
                <a:latin typeface="Arial" charset="0"/>
                <a:cs typeface="Arial" charset="0"/>
              </a:rPr>
              <a:t>Care Organisation Management Committee (COMC)</a:t>
            </a:r>
            <a:br>
              <a:rPr lang="en-GB" sz="4400" dirty="0">
                <a:solidFill>
                  <a:srgbClr val="231F20"/>
                </a:solidFill>
                <a:latin typeface="Arial" charset="0"/>
                <a:cs typeface="Arial" charset="0"/>
              </a:rPr>
            </a:br>
            <a:endParaRPr lang="en-GB" dirty="0"/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FF96D7DC-7A0A-EEC8-43FE-971002C01F84}"/>
              </a:ext>
            </a:extLst>
          </p:cNvPr>
          <p:cNvSpPr/>
          <p:nvPr/>
        </p:nvSpPr>
        <p:spPr>
          <a:xfrm>
            <a:off x="2954702" y="4054141"/>
            <a:ext cx="2025209" cy="853955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Quality and Safety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CMO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Rectangle: Diagonal Corners Rounded 17">
            <a:extLst>
              <a:ext uri="{FF2B5EF4-FFF2-40B4-BE49-F238E27FC236}">
                <a16:creationId xmlns:a16="http://schemas.microsoft.com/office/drawing/2014/main" id="{EB87373B-17FC-3DAE-DAB2-1C6729F72471}"/>
              </a:ext>
            </a:extLst>
          </p:cNvPr>
          <p:cNvSpPr/>
          <p:nvPr/>
        </p:nvSpPr>
        <p:spPr>
          <a:xfrm>
            <a:off x="5199253" y="4053051"/>
            <a:ext cx="1892922" cy="855045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 and Performance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COO)</a:t>
            </a:r>
          </a:p>
        </p:txBody>
      </p:sp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43CD8CE3-BE15-4EBA-8568-24205C217BEC}"/>
              </a:ext>
            </a:extLst>
          </p:cNvPr>
          <p:cNvSpPr/>
          <p:nvPr/>
        </p:nvSpPr>
        <p:spPr>
          <a:xfrm>
            <a:off x="7311517" y="4049486"/>
            <a:ext cx="2025209" cy="855045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and Culture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CNO)</a:t>
            </a:r>
          </a:p>
        </p:txBody>
      </p:sp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C7AD223F-A296-9327-CFB9-0182729B3D46}"/>
              </a:ext>
            </a:extLst>
          </p:cNvPr>
          <p:cNvSpPr/>
          <p:nvPr/>
        </p:nvSpPr>
        <p:spPr>
          <a:xfrm>
            <a:off x="9556068" y="4049485"/>
            <a:ext cx="1844450" cy="855045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Strategy Delivery &amp; Partnerships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MD)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D6A7463-AE7F-DA93-D949-2552A5306B29}"/>
              </a:ext>
            </a:extLst>
          </p:cNvPr>
          <p:cNvCxnSpPr>
            <a:cxnSpLocks/>
          </p:cNvCxnSpPr>
          <p:nvPr/>
        </p:nvCxnSpPr>
        <p:spPr>
          <a:xfrm>
            <a:off x="3626599" y="3691945"/>
            <a:ext cx="6876288" cy="0"/>
          </a:xfrm>
          <a:prstGeom prst="line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</a:ln>
          <a:effectLst/>
        </p:spPr>
      </p:cxnSp>
      <p:sp>
        <p:nvSpPr>
          <p:cNvPr id="22" name="Rectangle: Diagonal Corners Rounded 21">
            <a:extLst>
              <a:ext uri="{FF2B5EF4-FFF2-40B4-BE49-F238E27FC236}">
                <a16:creationId xmlns:a16="http://schemas.microsoft.com/office/drawing/2014/main" id="{CBA3D66B-575E-A0B5-E27A-6EBF9F588EEA}"/>
              </a:ext>
            </a:extLst>
          </p:cNvPr>
          <p:cNvSpPr/>
          <p:nvPr/>
        </p:nvSpPr>
        <p:spPr>
          <a:xfrm>
            <a:off x="5661326" y="2549694"/>
            <a:ext cx="2944368" cy="982165"/>
          </a:xfrm>
          <a:prstGeom prst="round2DiagRect">
            <a:avLst/>
          </a:prstGeom>
          <a:solidFill>
            <a:srgbClr val="00A3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 Organisation Management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Chair – MD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ECFB2EF-511C-7B59-EFAE-430D2283F8BB}"/>
              </a:ext>
            </a:extLst>
          </p:cNvPr>
          <p:cNvCxnSpPr>
            <a:cxnSpLocks/>
          </p:cNvCxnSpPr>
          <p:nvPr/>
        </p:nvCxnSpPr>
        <p:spPr>
          <a:xfrm flipV="1">
            <a:off x="3626599" y="3691945"/>
            <a:ext cx="0" cy="35754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27953BD-BB8A-9E04-8CA5-D8171972F243}"/>
              </a:ext>
            </a:extLst>
          </p:cNvPr>
          <p:cNvCxnSpPr>
            <a:cxnSpLocks/>
          </p:cNvCxnSpPr>
          <p:nvPr/>
        </p:nvCxnSpPr>
        <p:spPr>
          <a:xfrm flipV="1">
            <a:off x="6147295" y="3696601"/>
            <a:ext cx="0" cy="35754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2FBCAD-598A-12C3-649F-4D71C29AA8A9}"/>
              </a:ext>
            </a:extLst>
          </p:cNvPr>
          <p:cNvCxnSpPr>
            <a:cxnSpLocks/>
          </p:cNvCxnSpPr>
          <p:nvPr/>
        </p:nvCxnSpPr>
        <p:spPr>
          <a:xfrm flipV="1">
            <a:off x="8405863" y="3691945"/>
            <a:ext cx="0" cy="35754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60FE6D-0795-891B-C18F-002456C18163}"/>
              </a:ext>
            </a:extLst>
          </p:cNvPr>
          <p:cNvCxnSpPr>
            <a:cxnSpLocks/>
          </p:cNvCxnSpPr>
          <p:nvPr/>
        </p:nvCxnSpPr>
        <p:spPr>
          <a:xfrm flipV="1">
            <a:off x="10508983" y="3696601"/>
            <a:ext cx="0" cy="35754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1AD99C5-4202-B0EB-C95E-3FBF47617D37}"/>
              </a:ext>
            </a:extLst>
          </p:cNvPr>
          <p:cNvCxnSpPr>
            <a:cxnSpLocks/>
          </p:cNvCxnSpPr>
          <p:nvPr/>
        </p:nvCxnSpPr>
        <p:spPr>
          <a:xfrm flipV="1">
            <a:off x="7217143" y="3527353"/>
            <a:ext cx="0" cy="169248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7265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7931A-2B28-8701-C75D-3BDA1A561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3E84CA-71B5-FA1E-A7D9-22FC63021F5C}"/>
              </a:ext>
            </a:extLst>
          </p:cNvPr>
          <p:cNvCxnSpPr/>
          <p:nvPr/>
        </p:nvCxnSpPr>
        <p:spPr>
          <a:xfrm flipV="1">
            <a:off x="11582400" y="2095888"/>
            <a:ext cx="0" cy="325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168EA0F-5DAD-7499-9E6A-A2A04C221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188" y="453900"/>
            <a:ext cx="12959998" cy="676611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231F20"/>
                </a:solidFill>
                <a:latin typeface="Arial" charset="0"/>
                <a:cs typeface="Arial" charset="0"/>
              </a:rPr>
              <a:t>Quality and Safety Committee (Q&amp;S)</a:t>
            </a:r>
            <a:endParaRPr lang="en-GB" dirty="0"/>
          </a:p>
        </p:txBody>
      </p:sp>
      <p:sp>
        <p:nvSpPr>
          <p:cNvPr id="53" name="Rectangle: Diagonal Corners Rounded 52">
            <a:extLst>
              <a:ext uri="{FF2B5EF4-FFF2-40B4-BE49-F238E27FC236}">
                <a16:creationId xmlns:a16="http://schemas.microsoft.com/office/drawing/2014/main" id="{19843574-B59C-47E6-684A-D3836A9B163F}"/>
              </a:ext>
            </a:extLst>
          </p:cNvPr>
          <p:cNvSpPr/>
          <p:nvPr/>
        </p:nvSpPr>
        <p:spPr>
          <a:xfrm>
            <a:off x="6112852" y="1326077"/>
            <a:ext cx="2944368" cy="441954"/>
          </a:xfrm>
          <a:prstGeom prst="round2DiagRect">
            <a:avLst/>
          </a:prstGeom>
          <a:solidFill>
            <a:srgbClr val="00A3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 Organisation Management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Chair – MD </a:t>
            </a:r>
          </a:p>
        </p:txBody>
      </p:sp>
      <p:sp>
        <p:nvSpPr>
          <p:cNvPr id="54" name="Rectangle: Diagonal Corners Rounded 53">
            <a:extLst>
              <a:ext uri="{FF2B5EF4-FFF2-40B4-BE49-F238E27FC236}">
                <a16:creationId xmlns:a16="http://schemas.microsoft.com/office/drawing/2014/main" id="{21D76BD6-6341-F6FD-56F4-773C81CB8465}"/>
              </a:ext>
            </a:extLst>
          </p:cNvPr>
          <p:cNvSpPr/>
          <p:nvPr/>
        </p:nvSpPr>
        <p:spPr>
          <a:xfrm>
            <a:off x="6112852" y="1874911"/>
            <a:ext cx="2944368" cy="441954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Quality and Safety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CMO)</a:t>
            </a:r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78443300-2ED9-D91F-F638-9C4A8CE7D948}"/>
              </a:ext>
            </a:extLst>
          </p:cNvPr>
          <p:cNvSpPr/>
          <p:nvPr/>
        </p:nvSpPr>
        <p:spPr>
          <a:xfrm>
            <a:off x="4640668" y="2421197"/>
            <a:ext cx="2944368" cy="441955"/>
          </a:xfrm>
          <a:prstGeom prst="round2DiagRect">
            <a:avLst/>
          </a:prstGeom>
          <a:solidFill>
            <a:srgbClr val="FF66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Clinical Management Board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</a:t>
            </a:r>
            <a:r>
              <a:rPr lang="en-GB" sz="11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CNO/ CMO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6" name="Rectangle: Diagonal Corners Rounded 55">
            <a:extLst>
              <a:ext uri="{FF2B5EF4-FFF2-40B4-BE49-F238E27FC236}">
                <a16:creationId xmlns:a16="http://schemas.microsoft.com/office/drawing/2014/main" id="{94C9D2FE-09A3-E951-6CB1-265C5A5AEF66}"/>
              </a:ext>
            </a:extLst>
          </p:cNvPr>
          <p:cNvSpPr/>
          <p:nvPr/>
        </p:nvSpPr>
        <p:spPr>
          <a:xfrm>
            <a:off x="2950197" y="2995807"/>
            <a:ext cx="1071545" cy="791394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Integrated Safeguarding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8C492DC9-99D8-D112-4B38-C19D944BED61}"/>
              </a:ext>
            </a:extLst>
          </p:cNvPr>
          <p:cNvSpPr/>
          <p:nvPr/>
        </p:nvSpPr>
        <p:spPr>
          <a:xfrm>
            <a:off x="4143091" y="2956500"/>
            <a:ext cx="1004794" cy="791394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Infection Prevention and Control Committee</a:t>
            </a:r>
          </a:p>
        </p:txBody>
      </p:sp>
      <p:sp>
        <p:nvSpPr>
          <p:cNvPr id="58" name="Rectangle: Diagonal Corners Rounded 57">
            <a:extLst>
              <a:ext uri="{FF2B5EF4-FFF2-40B4-BE49-F238E27FC236}">
                <a16:creationId xmlns:a16="http://schemas.microsoft.com/office/drawing/2014/main" id="{FCE5D85C-DCAB-2802-E343-62719F4ED056}"/>
              </a:ext>
            </a:extLst>
          </p:cNvPr>
          <p:cNvSpPr/>
          <p:nvPr/>
        </p:nvSpPr>
        <p:spPr>
          <a:xfrm>
            <a:off x="8907446" y="2944216"/>
            <a:ext cx="1024065" cy="738890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1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9" name="Rectangle: Diagonal Corners Rounded 58">
            <a:extLst>
              <a:ext uri="{FF2B5EF4-FFF2-40B4-BE49-F238E27FC236}">
                <a16:creationId xmlns:a16="http://schemas.microsoft.com/office/drawing/2014/main" id="{516204E0-F5CC-D443-5046-50A7FDB86CE6}"/>
              </a:ext>
            </a:extLst>
          </p:cNvPr>
          <p:cNvSpPr/>
          <p:nvPr/>
        </p:nvSpPr>
        <p:spPr>
          <a:xfrm>
            <a:off x="5269234" y="2954008"/>
            <a:ext cx="1098157" cy="720738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Clinical Effectiveness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Steering Group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: Diagonal Corners Rounded 59">
            <a:extLst>
              <a:ext uri="{FF2B5EF4-FFF2-40B4-BE49-F238E27FC236}">
                <a16:creationId xmlns:a16="http://schemas.microsoft.com/office/drawing/2014/main" id="{B59397ED-BA6C-BCD7-DB75-16DCE07A2EC4}"/>
              </a:ext>
            </a:extLst>
          </p:cNvPr>
          <p:cNvSpPr/>
          <p:nvPr/>
        </p:nvSpPr>
        <p:spPr>
          <a:xfrm>
            <a:off x="6444796" y="2965641"/>
            <a:ext cx="1165995" cy="711761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 Safety  Steering Group</a:t>
            </a:r>
          </a:p>
        </p:txBody>
      </p:sp>
      <p:sp>
        <p:nvSpPr>
          <p:cNvPr id="61" name="Rectangle: Diagonal Corners Rounded 60">
            <a:extLst>
              <a:ext uri="{FF2B5EF4-FFF2-40B4-BE49-F238E27FC236}">
                <a16:creationId xmlns:a16="http://schemas.microsoft.com/office/drawing/2014/main" id="{C396665D-7F95-ABAA-BF04-53B1091F168B}"/>
              </a:ext>
            </a:extLst>
          </p:cNvPr>
          <p:cNvSpPr/>
          <p:nvPr/>
        </p:nvSpPr>
        <p:spPr>
          <a:xfrm>
            <a:off x="7687941" y="2944215"/>
            <a:ext cx="1114710" cy="738891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 Experience Steering Group</a:t>
            </a:r>
          </a:p>
        </p:txBody>
      </p:sp>
      <p:sp>
        <p:nvSpPr>
          <p:cNvPr id="62" name="Rectangle: Diagonal Corners Rounded 61">
            <a:extLst>
              <a:ext uri="{FF2B5EF4-FFF2-40B4-BE49-F238E27FC236}">
                <a16:creationId xmlns:a16="http://schemas.microsoft.com/office/drawing/2014/main" id="{28BC1547-FA23-01EA-1CD8-08FE0A41CF19}"/>
              </a:ext>
            </a:extLst>
          </p:cNvPr>
          <p:cNvSpPr/>
          <p:nvPr/>
        </p:nvSpPr>
        <p:spPr>
          <a:xfrm>
            <a:off x="568391" y="3036920"/>
            <a:ext cx="1120700" cy="730007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Drugs and Therapeutics Committee</a:t>
            </a:r>
          </a:p>
        </p:txBody>
      </p:sp>
      <p:sp>
        <p:nvSpPr>
          <p:cNvPr id="63" name="Rectangle: Diagonal Corners Rounded 62">
            <a:extLst>
              <a:ext uri="{FF2B5EF4-FFF2-40B4-BE49-F238E27FC236}">
                <a16:creationId xmlns:a16="http://schemas.microsoft.com/office/drawing/2014/main" id="{AE5ED253-B9D7-0254-5056-072993641E0B}"/>
              </a:ext>
            </a:extLst>
          </p:cNvPr>
          <p:cNvSpPr/>
          <p:nvPr/>
        </p:nvSpPr>
        <p:spPr>
          <a:xfrm>
            <a:off x="2940931" y="3850261"/>
            <a:ext cx="1065700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Integrated Safeguarding Operational Group</a:t>
            </a:r>
          </a:p>
        </p:txBody>
      </p:sp>
      <p:sp>
        <p:nvSpPr>
          <p:cNvPr id="64" name="Rectangle: Diagonal Corners Rounded 63">
            <a:extLst>
              <a:ext uri="{FF2B5EF4-FFF2-40B4-BE49-F238E27FC236}">
                <a16:creationId xmlns:a16="http://schemas.microsoft.com/office/drawing/2014/main" id="{398043BD-4693-4198-04D4-EE67389BAE14}"/>
              </a:ext>
            </a:extLst>
          </p:cNvPr>
          <p:cNvSpPr/>
          <p:nvPr/>
        </p:nvSpPr>
        <p:spPr>
          <a:xfrm>
            <a:off x="2958904" y="4291273"/>
            <a:ext cx="1062311" cy="3943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Disabilities and Autism Group </a:t>
            </a:r>
          </a:p>
        </p:txBody>
      </p:sp>
      <p:sp>
        <p:nvSpPr>
          <p:cNvPr id="65" name="Rectangle: Diagonal Corners Rounded 64">
            <a:extLst>
              <a:ext uri="{FF2B5EF4-FFF2-40B4-BE49-F238E27FC236}">
                <a16:creationId xmlns:a16="http://schemas.microsoft.com/office/drawing/2014/main" id="{F4871EE4-B205-4C5C-8781-BEA65926BC50}"/>
              </a:ext>
            </a:extLst>
          </p:cNvPr>
          <p:cNvSpPr/>
          <p:nvPr/>
        </p:nvSpPr>
        <p:spPr>
          <a:xfrm>
            <a:off x="4123229" y="3804786"/>
            <a:ext cx="1034789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Decontamination Working Group </a:t>
            </a:r>
          </a:p>
        </p:txBody>
      </p:sp>
      <p:sp>
        <p:nvSpPr>
          <p:cNvPr id="66" name="Rectangle: Diagonal Corners Rounded 65">
            <a:extLst>
              <a:ext uri="{FF2B5EF4-FFF2-40B4-BE49-F238E27FC236}">
                <a16:creationId xmlns:a16="http://schemas.microsoft.com/office/drawing/2014/main" id="{AC5CCAFC-BA76-95D7-2BD8-D90E3DF94393}"/>
              </a:ext>
            </a:extLst>
          </p:cNvPr>
          <p:cNvSpPr/>
          <p:nvPr/>
        </p:nvSpPr>
        <p:spPr>
          <a:xfrm>
            <a:off x="4089102" y="4239630"/>
            <a:ext cx="1075921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 Safety Group </a:t>
            </a:r>
          </a:p>
        </p:txBody>
      </p:sp>
      <p:sp>
        <p:nvSpPr>
          <p:cNvPr id="67" name="Rectangle: Diagonal Corners Rounded 66">
            <a:extLst>
              <a:ext uri="{FF2B5EF4-FFF2-40B4-BE49-F238E27FC236}">
                <a16:creationId xmlns:a16="http://schemas.microsoft.com/office/drawing/2014/main" id="{E91E4584-410E-9735-E91D-C7CF69095727}"/>
              </a:ext>
            </a:extLst>
          </p:cNvPr>
          <p:cNvSpPr/>
          <p:nvPr/>
        </p:nvSpPr>
        <p:spPr>
          <a:xfrm>
            <a:off x="4089102" y="4661315"/>
            <a:ext cx="1058783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IPC Working Group </a:t>
            </a:r>
          </a:p>
        </p:txBody>
      </p:sp>
      <p:sp>
        <p:nvSpPr>
          <p:cNvPr id="68" name="Rectangle: Diagonal Corners Rounded 67">
            <a:extLst>
              <a:ext uri="{FF2B5EF4-FFF2-40B4-BE49-F238E27FC236}">
                <a16:creationId xmlns:a16="http://schemas.microsoft.com/office/drawing/2014/main" id="{8D131B34-B2FC-3140-1D05-3E194C5D6C80}"/>
              </a:ext>
            </a:extLst>
          </p:cNvPr>
          <p:cNvSpPr/>
          <p:nvPr/>
        </p:nvSpPr>
        <p:spPr>
          <a:xfrm>
            <a:off x="5254599" y="3744560"/>
            <a:ext cx="1065700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Mortality Surveillance Group</a:t>
            </a:r>
          </a:p>
        </p:txBody>
      </p:sp>
      <p:sp>
        <p:nvSpPr>
          <p:cNvPr id="69" name="Rectangle: Diagonal Corners Rounded 68">
            <a:extLst>
              <a:ext uri="{FF2B5EF4-FFF2-40B4-BE49-F238E27FC236}">
                <a16:creationId xmlns:a16="http://schemas.microsoft.com/office/drawing/2014/main" id="{834DA996-2768-34D1-8F85-D371CF099E18}"/>
              </a:ext>
            </a:extLst>
          </p:cNvPr>
          <p:cNvSpPr/>
          <p:nvPr/>
        </p:nvSpPr>
        <p:spPr>
          <a:xfrm>
            <a:off x="5290212" y="4184813"/>
            <a:ext cx="1027797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Thrombosis Committee </a:t>
            </a:r>
          </a:p>
        </p:txBody>
      </p:sp>
      <p:sp>
        <p:nvSpPr>
          <p:cNvPr id="70" name="Rectangle: Diagonal Corners Rounded 69">
            <a:extLst>
              <a:ext uri="{FF2B5EF4-FFF2-40B4-BE49-F238E27FC236}">
                <a16:creationId xmlns:a16="http://schemas.microsoft.com/office/drawing/2014/main" id="{E8BE60B7-A101-C73D-0CA8-22DE35B16BB3}"/>
              </a:ext>
            </a:extLst>
          </p:cNvPr>
          <p:cNvSpPr/>
          <p:nvPr/>
        </p:nvSpPr>
        <p:spPr>
          <a:xfrm>
            <a:off x="5273055" y="4604236"/>
            <a:ext cx="1058784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Paediatric Surgical Forum </a:t>
            </a:r>
          </a:p>
        </p:txBody>
      </p:sp>
      <p:sp>
        <p:nvSpPr>
          <p:cNvPr id="71" name="Rectangle: Diagonal Corners Rounded 70">
            <a:extLst>
              <a:ext uri="{FF2B5EF4-FFF2-40B4-BE49-F238E27FC236}">
                <a16:creationId xmlns:a16="http://schemas.microsoft.com/office/drawing/2014/main" id="{930E283E-7740-6D8F-0B21-D5505ADC437A}"/>
              </a:ext>
            </a:extLst>
          </p:cNvPr>
          <p:cNvSpPr/>
          <p:nvPr/>
        </p:nvSpPr>
        <p:spPr>
          <a:xfrm>
            <a:off x="5274536" y="5019444"/>
            <a:ext cx="1025826" cy="38983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Trust Clinical Documentation Committee </a:t>
            </a:r>
            <a:endParaRPr kumimoji="0" lang="en-GB" sz="1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: Diagonal Corners Rounded 71">
            <a:extLst>
              <a:ext uri="{FF2B5EF4-FFF2-40B4-BE49-F238E27FC236}">
                <a16:creationId xmlns:a16="http://schemas.microsoft.com/office/drawing/2014/main" id="{5476924B-467D-91AD-4A78-7BD5867FA1C6}"/>
              </a:ext>
            </a:extLst>
          </p:cNvPr>
          <p:cNvSpPr/>
          <p:nvPr/>
        </p:nvSpPr>
        <p:spPr>
          <a:xfrm>
            <a:off x="6447209" y="3749573"/>
            <a:ext cx="1163581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 Safety Alert Assurance Group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Rectangle: Diagonal Corners Rounded 72">
            <a:extLst>
              <a:ext uri="{FF2B5EF4-FFF2-40B4-BE49-F238E27FC236}">
                <a16:creationId xmlns:a16="http://schemas.microsoft.com/office/drawing/2014/main" id="{5125E061-5C5A-6D05-2EB5-60AA0A736385}"/>
              </a:ext>
            </a:extLst>
          </p:cNvPr>
          <p:cNvSpPr/>
          <p:nvPr/>
        </p:nvSpPr>
        <p:spPr>
          <a:xfrm>
            <a:off x="6447210" y="4101272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Resuscitation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Rectangle: Diagonal Corners Rounded 73">
            <a:extLst>
              <a:ext uri="{FF2B5EF4-FFF2-40B4-BE49-F238E27FC236}">
                <a16:creationId xmlns:a16="http://schemas.microsoft.com/office/drawing/2014/main" id="{CFAECF7D-8B9F-5CA6-6C2C-C13DB4E0A453}"/>
              </a:ext>
            </a:extLst>
          </p:cNvPr>
          <p:cNvSpPr/>
          <p:nvPr/>
        </p:nvSpPr>
        <p:spPr>
          <a:xfrm>
            <a:off x="6467823" y="4447242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Falls Working Group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ectangle: Diagonal Corners Rounded 74">
            <a:extLst>
              <a:ext uri="{FF2B5EF4-FFF2-40B4-BE49-F238E27FC236}">
                <a16:creationId xmlns:a16="http://schemas.microsoft.com/office/drawing/2014/main" id="{ACCC3225-8AF7-152E-6012-04362C3924EB}"/>
              </a:ext>
            </a:extLst>
          </p:cNvPr>
          <p:cNvSpPr/>
          <p:nvPr/>
        </p:nvSpPr>
        <p:spPr>
          <a:xfrm>
            <a:off x="6462416" y="4793212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Hospital Transfusion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Rectangle: Diagonal Corners Rounded 75">
            <a:extLst>
              <a:ext uri="{FF2B5EF4-FFF2-40B4-BE49-F238E27FC236}">
                <a16:creationId xmlns:a16="http://schemas.microsoft.com/office/drawing/2014/main" id="{D3CF784A-D5E5-A6ED-DED6-6C6FFE952A9F}"/>
              </a:ext>
            </a:extLst>
          </p:cNvPr>
          <p:cNvSpPr/>
          <p:nvPr/>
        </p:nvSpPr>
        <p:spPr>
          <a:xfrm>
            <a:off x="6447210" y="5149677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Medicines Safety Group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Rectangle: Diagonal Corners Rounded 76">
            <a:extLst>
              <a:ext uri="{FF2B5EF4-FFF2-40B4-BE49-F238E27FC236}">
                <a16:creationId xmlns:a16="http://schemas.microsoft.com/office/drawing/2014/main" id="{5717871A-F93F-E4EE-02D0-7D0CE68A3E6A}"/>
              </a:ext>
            </a:extLst>
          </p:cNvPr>
          <p:cNvSpPr/>
          <p:nvPr/>
        </p:nvSpPr>
        <p:spPr>
          <a:xfrm>
            <a:off x="6435932" y="5495647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Deterioration &amp; Sepsis SG</a:t>
            </a:r>
          </a:p>
        </p:txBody>
      </p:sp>
      <p:sp>
        <p:nvSpPr>
          <p:cNvPr id="78" name="Rectangle: Diagonal Corners Rounded 77">
            <a:extLst>
              <a:ext uri="{FF2B5EF4-FFF2-40B4-BE49-F238E27FC236}">
                <a16:creationId xmlns:a16="http://schemas.microsoft.com/office/drawing/2014/main" id="{772F51A8-F9CE-6AB2-5D3F-345492250703}"/>
              </a:ext>
            </a:extLst>
          </p:cNvPr>
          <p:cNvSpPr/>
          <p:nvPr/>
        </p:nvSpPr>
        <p:spPr>
          <a:xfrm>
            <a:off x="6427068" y="5832305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Expanded practice validation Group</a:t>
            </a:r>
          </a:p>
        </p:txBody>
      </p:sp>
      <p:sp>
        <p:nvSpPr>
          <p:cNvPr id="79" name="Rectangle: Diagonal Corners Rounded 78">
            <a:extLst>
              <a:ext uri="{FF2B5EF4-FFF2-40B4-BE49-F238E27FC236}">
                <a16:creationId xmlns:a16="http://schemas.microsoft.com/office/drawing/2014/main" id="{F1C78065-052A-D4B4-F0E0-E411EE93488C}"/>
              </a:ext>
            </a:extLst>
          </p:cNvPr>
          <p:cNvSpPr/>
          <p:nvPr/>
        </p:nvSpPr>
        <p:spPr>
          <a:xfrm>
            <a:off x="6435932" y="6187587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Tissue Viability Working Group</a:t>
            </a:r>
          </a:p>
        </p:txBody>
      </p:sp>
      <p:sp>
        <p:nvSpPr>
          <p:cNvPr id="80" name="Rectangle: Diagonal Corners Rounded 79">
            <a:extLst>
              <a:ext uri="{FF2B5EF4-FFF2-40B4-BE49-F238E27FC236}">
                <a16:creationId xmlns:a16="http://schemas.microsoft.com/office/drawing/2014/main" id="{820EEE46-598D-5BBA-D928-2EA9AFF1F979}"/>
              </a:ext>
            </a:extLst>
          </p:cNvPr>
          <p:cNvSpPr/>
          <p:nvPr/>
        </p:nvSpPr>
        <p:spPr>
          <a:xfrm>
            <a:off x="6447210" y="6539286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 Safety Oversight Group</a:t>
            </a:r>
          </a:p>
        </p:txBody>
      </p:sp>
      <p:sp>
        <p:nvSpPr>
          <p:cNvPr id="81" name="Rectangle: Diagonal Corners Rounded 80">
            <a:extLst>
              <a:ext uri="{FF2B5EF4-FFF2-40B4-BE49-F238E27FC236}">
                <a16:creationId xmlns:a16="http://schemas.microsoft.com/office/drawing/2014/main" id="{03494444-0A4C-15AB-CB62-658388AB5A1C}"/>
              </a:ext>
            </a:extLst>
          </p:cNvPr>
          <p:cNvSpPr/>
          <p:nvPr/>
        </p:nvSpPr>
        <p:spPr>
          <a:xfrm>
            <a:off x="7725497" y="3749573"/>
            <a:ext cx="1011423" cy="25609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Dementia Steering Group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Rectangle: Diagonal Corners Rounded 81">
            <a:extLst>
              <a:ext uri="{FF2B5EF4-FFF2-40B4-BE49-F238E27FC236}">
                <a16:creationId xmlns:a16="http://schemas.microsoft.com/office/drawing/2014/main" id="{9F6819D9-7A12-D7E7-1CE3-9601CA06DAEA}"/>
              </a:ext>
            </a:extLst>
          </p:cNvPr>
          <p:cNvSpPr/>
          <p:nvPr/>
        </p:nvSpPr>
        <p:spPr>
          <a:xfrm>
            <a:off x="7751977" y="4073287"/>
            <a:ext cx="1011423" cy="315634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Food and Nutrition Steering  Group </a:t>
            </a:r>
          </a:p>
        </p:txBody>
      </p:sp>
      <p:sp>
        <p:nvSpPr>
          <p:cNvPr id="83" name="Rectangle: Diagonal Corners Rounded 82">
            <a:extLst>
              <a:ext uri="{FF2B5EF4-FFF2-40B4-BE49-F238E27FC236}">
                <a16:creationId xmlns:a16="http://schemas.microsoft.com/office/drawing/2014/main" id="{26216BBB-A7EF-7CFE-4234-51B5D50BB30F}"/>
              </a:ext>
            </a:extLst>
          </p:cNvPr>
          <p:cNvSpPr/>
          <p:nvPr/>
        </p:nvSpPr>
        <p:spPr>
          <a:xfrm>
            <a:off x="7751977" y="4451130"/>
            <a:ext cx="1011423" cy="315634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PLACE Steering Group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Rectangle: Diagonal Corners Rounded 83">
            <a:extLst>
              <a:ext uri="{FF2B5EF4-FFF2-40B4-BE49-F238E27FC236}">
                <a16:creationId xmlns:a16="http://schemas.microsoft.com/office/drawing/2014/main" id="{0C700C93-71FF-B210-BA6D-EB1D0C5B5E54}"/>
              </a:ext>
            </a:extLst>
          </p:cNvPr>
          <p:cNvSpPr/>
          <p:nvPr/>
        </p:nvSpPr>
        <p:spPr>
          <a:xfrm>
            <a:off x="7751977" y="4807727"/>
            <a:ext cx="995112" cy="269294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EOLC Steering Group</a:t>
            </a:r>
          </a:p>
        </p:txBody>
      </p:sp>
      <p:sp>
        <p:nvSpPr>
          <p:cNvPr id="85" name="Rectangle: Diagonal Corners Rounded 84">
            <a:extLst>
              <a:ext uri="{FF2B5EF4-FFF2-40B4-BE49-F238E27FC236}">
                <a16:creationId xmlns:a16="http://schemas.microsoft.com/office/drawing/2014/main" id="{637FC4D5-B938-79FD-2E5A-D86AD819FC73}"/>
              </a:ext>
            </a:extLst>
          </p:cNvPr>
          <p:cNvSpPr/>
          <p:nvPr/>
        </p:nvSpPr>
        <p:spPr>
          <a:xfrm>
            <a:off x="5277841" y="5446532"/>
            <a:ext cx="104921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 Donation Committee</a:t>
            </a:r>
          </a:p>
        </p:txBody>
      </p:sp>
      <p:sp>
        <p:nvSpPr>
          <p:cNvPr id="86" name="Rectangle: Diagonal Corners Rounded 85">
            <a:extLst>
              <a:ext uri="{FF2B5EF4-FFF2-40B4-BE49-F238E27FC236}">
                <a16:creationId xmlns:a16="http://schemas.microsoft.com/office/drawing/2014/main" id="{215C7F95-005A-7A9A-7629-BDCB274A9CD2}"/>
              </a:ext>
            </a:extLst>
          </p:cNvPr>
          <p:cNvSpPr/>
          <p:nvPr/>
        </p:nvSpPr>
        <p:spPr>
          <a:xfrm>
            <a:off x="7751089" y="5127617"/>
            <a:ext cx="99511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Carers Group </a:t>
            </a:r>
          </a:p>
        </p:txBody>
      </p:sp>
      <p:sp>
        <p:nvSpPr>
          <p:cNvPr id="87" name="Rectangle: Diagonal Corners Rounded 86">
            <a:extLst>
              <a:ext uri="{FF2B5EF4-FFF2-40B4-BE49-F238E27FC236}">
                <a16:creationId xmlns:a16="http://schemas.microsoft.com/office/drawing/2014/main" id="{A1DFC715-D14E-9A29-F14A-D877CE49A7B8}"/>
              </a:ext>
            </a:extLst>
          </p:cNvPr>
          <p:cNvSpPr/>
          <p:nvPr/>
        </p:nvSpPr>
        <p:spPr>
          <a:xfrm>
            <a:off x="7751089" y="5473528"/>
            <a:ext cx="995112" cy="257053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Hospice User Group </a:t>
            </a:r>
          </a:p>
        </p:txBody>
      </p:sp>
      <p:sp>
        <p:nvSpPr>
          <p:cNvPr id="88" name="Rectangle: Diagonal Corners Rounded 87">
            <a:extLst>
              <a:ext uri="{FF2B5EF4-FFF2-40B4-BE49-F238E27FC236}">
                <a16:creationId xmlns:a16="http://schemas.microsoft.com/office/drawing/2014/main" id="{2AB4AF43-EDCD-408E-A7B2-56937A6399A9}"/>
              </a:ext>
            </a:extLst>
          </p:cNvPr>
          <p:cNvSpPr/>
          <p:nvPr/>
        </p:nvSpPr>
        <p:spPr>
          <a:xfrm>
            <a:off x="11149157" y="2374089"/>
            <a:ext cx="1502736" cy="673606"/>
          </a:xfrm>
          <a:prstGeom prst="round2DiagRect">
            <a:avLst/>
          </a:prstGeom>
          <a:solidFill>
            <a:srgbClr val="FF66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Maternity &amp; Neonatal Assurance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Committee (Chair -</a:t>
            </a:r>
            <a:r>
              <a:rPr kumimoji="0" lang="en-GB" sz="1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DoM</a:t>
            </a: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9" name="Rectangle: Diagonal Corners Rounded 88">
            <a:extLst>
              <a:ext uri="{FF2B5EF4-FFF2-40B4-BE49-F238E27FC236}">
                <a16:creationId xmlns:a16="http://schemas.microsoft.com/office/drawing/2014/main" id="{376EF025-82A5-875C-DDEC-9F5BA94BD4DA}"/>
              </a:ext>
            </a:extLst>
          </p:cNvPr>
          <p:cNvSpPr/>
          <p:nvPr/>
        </p:nvSpPr>
        <p:spPr>
          <a:xfrm>
            <a:off x="11394813" y="3103020"/>
            <a:ext cx="1011423" cy="421280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Neonatal Governance Meeting </a:t>
            </a:r>
          </a:p>
        </p:txBody>
      </p:sp>
      <p:sp>
        <p:nvSpPr>
          <p:cNvPr id="90" name="Rectangle: Diagonal Corners Rounded 89">
            <a:extLst>
              <a:ext uri="{FF2B5EF4-FFF2-40B4-BE49-F238E27FC236}">
                <a16:creationId xmlns:a16="http://schemas.microsoft.com/office/drawing/2014/main" id="{7A47C853-6204-71A0-D82A-4F87F45721FC}"/>
              </a:ext>
            </a:extLst>
          </p:cNvPr>
          <p:cNvSpPr/>
          <p:nvPr/>
        </p:nvSpPr>
        <p:spPr>
          <a:xfrm>
            <a:off x="11394812" y="3577951"/>
            <a:ext cx="1011423" cy="37795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Maternity Risk &amp; Governance Meeting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55BF1C-7F17-652D-1B00-3CE0767A8CFD}"/>
              </a:ext>
            </a:extLst>
          </p:cNvPr>
          <p:cNvCxnSpPr/>
          <p:nvPr/>
        </p:nvCxnSpPr>
        <p:spPr>
          <a:xfrm flipV="1">
            <a:off x="5599814" y="2095888"/>
            <a:ext cx="0" cy="325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096D1B9-BA6E-36D3-715B-F6BB4B18B004}"/>
              </a:ext>
            </a:extLst>
          </p:cNvPr>
          <p:cNvCxnSpPr>
            <a:endCxn id="54" idx="2"/>
          </p:cNvCxnSpPr>
          <p:nvPr/>
        </p:nvCxnSpPr>
        <p:spPr>
          <a:xfrm>
            <a:off x="5599814" y="2095887"/>
            <a:ext cx="51303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0E4D49F-3F94-DE11-CA97-75CBBE6E79FA}"/>
              </a:ext>
            </a:extLst>
          </p:cNvPr>
          <p:cNvCxnSpPr>
            <a:cxnSpLocks/>
            <a:endCxn id="54" idx="0"/>
          </p:cNvCxnSpPr>
          <p:nvPr/>
        </p:nvCxnSpPr>
        <p:spPr>
          <a:xfrm flipH="1">
            <a:off x="9057220" y="2095888"/>
            <a:ext cx="25251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D79949F2-2778-5B1B-9D77-5F9974EC972A}"/>
              </a:ext>
            </a:extLst>
          </p:cNvPr>
          <p:cNvSpPr/>
          <p:nvPr/>
        </p:nvSpPr>
        <p:spPr>
          <a:xfrm>
            <a:off x="10028302" y="2935856"/>
            <a:ext cx="808926" cy="738890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Hospital at Night Board</a:t>
            </a:r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05A9CE0E-8F22-AFD6-5913-15964D650CAA}"/>
              </a:ext>
            </a:extLst>
          </p:cNvPr>
          <p:cNvSpPr/>
          <p:nvPr/>
        </p:nvSpPr>
        <p:spPr>
          <a:xfrm>
            <a:off x="8865653" y="2952076"/>
            <a:ext cx="1065858" cy="738890"/>
          </a:xfrm>
          <a:prstGeom prst="round2DiagRect">
            <a:avLst/>
          </a:prstGeom>
          <a:solidFill>
            <a:srgbClr val="33007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Triangulating Data Leads Group</a:t>
            </a:r>
            <a:endParaRPr kumimoji="0" lang="en-US" altLang="en-US" sz="1000" b="1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27B7F6E5-0683-AB73-EE7F-4E7500DFF832}"/>
              </a:ext>
            </a:extLst>
          </p:cNvPr>
          <p:cNvSpPr/>
          <p:nvPr/>
        </p:nvSpPr>
        <p:spPr>
          <a:xfrm>
            <a:off x="7751089" y="5786795"/>
            <a:ext cx="995112" cy="391112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GB" sz="800" dirty="0"/>
              <a:t>Cancer Patient and Public Voice Partners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: Diagonal Corners Rounded 21">
            <a:extLst>
              <a:ext uri="{FF2B5EF4-FFF2-40B4-BE49-F238E27FC236}">
                <a16:creationId xmlns:a16="http://schemas.microsoft.com/office/drawing/2014/main" id="{94D56FBA-E8E1-0BAB-F016-18D2E54C3C8C}"/>
              </a:ext>
            </a:extLst>
          </p:cNvPr>
          <p:cNvSpPr/>
          <p:nvPr/>
        </p:nvSpPr>
        <p:spPr>
          <a:xfrm>
            <a:off x="7733653" y="6855039"/>
            <a:ext cx="995112" cy="257053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GB" sz="800" dirty="0"/>
              <a:t>Transport Strategy Steering Group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57313967-C752-AD57-2270-A34671210F64}"/>
              </a:ext>
            </a:extLst>
          </p:cNvPr>
          <p:cNvSpPr/>
          <p:nvPr/>
        </p:nvSpPr>
        <p:spPr>
          <a:xfrm>
            <a:off x="7743541" y="6546130"/>
            <a:ext cx="995112" cy="257053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GB" sz="800"/>
              <a:t>Spinal Patient Panel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C80FF7C1-988D-D066-E585-7A3CFFD8DFD8}"/>
              </a:ext>
            </a:extLst>
          </p:cNvPr>
          <p:cNvSpPr/>
          <p:nvPr/>
        </p:nvSpPr>
        <p:spPr>
          <a:xfrm>
            <a:off x="7733653" y="6233492"/>
            <a:ext cx="995112" cy="257053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Stoma Group</a:t>
            </a:r>
          </a:p>
        </p:txBody>
      </p:sp>
      <p:sp>
        <p:nvSpPr>
          <p:cNvPr id="29" name="Rectangle: Diagonal Corners Rounded 28">
            <a:extLst>
              <a:ext uri="{FF2B5EF4-FFF2-40B4-BE49-F238E27FC236}">
                <a16:creationId xmlns:a16="http://schemas.microsoft.com/office/drawing/2014/main" id="{10E5348D-9335-8443-A36A-948267AED3B8}"/>
              </a:ext>
            </a:extLst>
          </p:cNvPr>
          <p:cNvSpPr/>
          <p:nvPr/>
        </p:nvSpPr>
        <p:spPr>
          <a:xfrm>
            <a:off x="6447210" y="6881652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Patient Safety Summit </a:t>
            </a:r>
          </a:p>
        </p:txBody>
      </p:sp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2C595E6D-8E37-15A3-4FE8-9681C321123F}"/>
              </a:ext>
            </a:extLst>
          </p:cNvPr>
          <p:cNvSpPr/>
          <p:nvPr/>
        </p:nvSpPr>
        <p:spPr>
          <a:xfrm>
            <a:off x="6462416" y="7231978"/>
            <a:ext cx="1183722" cy="298325"/>
          </a:xfrm>
          <a:prstGeom prst="round2DiagRect">
            <a:avLst/>
          </a:prstGeom>
          <a:solidFill>
            <a:srgbClr val="AE2473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Escalation Working Group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C38890-154F-1018-6161-698732EAE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247" y="2995807"/>
            <a:ext cx="1071545" cy="791395"/>
          </a:xfrm>
          <a:prstGeom prst="rect">
            <a:avLst/>
          </a:prstGeom>
        </p:spPr>
      </p:pic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CF98DF3B-BE45-55B1-3D5B-3704B9E8E1C5}"/>
              </a:ext>
            </a:extLst>
          </p:cNvPr>
          <p:cNvSpPr/>
          <p:nvPr/>
        </p:nvSpPr>
        <p:spPr>
          <a:xfrm>
            <a:off x="500351" y="3858922"/>
            <a:ext cx="1188739" cy="377952"/>
          </a:xfrm>
          <a:prstGeom prst="round2DiagRect">
            <a:avLst/>
          </a:prstGeom>
          <a:solidFill>
            <a:srgbClr val="F1C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Antibiotic Reference Group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F02955E-AEA1-A3E5-62C4-33FFDA0F66D7}"/>
              </a:ext>
            </a:extLst>
          </p:cNvPr>
          <p:cNvSpPr/>
          <p:nvPr/>
        </p:nvSpPr>
        <p:spPr>
          <a:xfrm>
            <a:off x="500351" y="4325921"/>
            <a:ext cx="1188739" cy="394352"/>
          </a:xfrm>
          <a:prstGeom prst="round2DiagRect">
            <a:avLst/>
          </a:prstGeom>
          <a:solidFill>
            <a:srgbClr val="F1C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Access to Medicines Panel</a:t>
            </a: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FA0CE3BB-4635-42A4-5679-B3D3F0DD3151}"/>
              </a:ext>
            </a:extLst>
          </p:cNvPr>
          <p:cNvSpPr/>
          <p:nvPr/>
        </p:nvSpPr>
        <p:spPr>
          <a:xfrm>
            <a:off x="500351" y="4807727"/>
            <a:ext cx="1183722" cy="389832"/>
          </a:xfrm>
          <a:prstGeom prst="round2DiagRect">
            <a:avLst/>
          </a:prstGeom>
          <a:solidFill>
            <a:srgbClr val="F1CF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EPMA Clinical Advisory Group</a:t>
            </a:r>
          </a:p>
          <a:p>
            <a:pPr algn="ctr"/>
            <a:endParaRPr lang="en-GB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9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6CCB8-B262-D72B-4099-5B831A441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B5EC2-4038-7ABF-9235-875C2D666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26" y="305997"/>
            <a:ext cx="12959998" cy="676611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231F20"/>
                </a:solidFill>
                <a:latin typeface="Arial" charset="0"/>
                <a:cs typeface="Arial" charset="0"/>
              </a:rPr>
              <a:t>Finance and Performance (F&amp;P) </a:t>
            </a:r>
            <a:endParaRPr lang="en-GB" dirty="0"/>
          </a:p>
        </p:txBody>
      </p:sp>
      <p:sp>
        <p:nvSpPr>
          <p:cNvPr id="41" name="Rectangle: Diagonal Corners Rounded 40">
            <a:extLst>
              <a:ext uri="{FF2B5EF4-FFF2-40B4-BE49-F238E27FC236}">
                <a16:creationId xmlns:a16="http://schemas.microsoft.com/office/drawing/2014/main" id="{E0C0ED68-8143-5E28-4296-7853D1CDF8B5}"/>
              </a:ext>
            </a:extLst>
          </p:cNvPr>
          <p:cNvSpPr/>
          <p:nvPr/>
        </p:nvSpPr>
        <p:spPr>
          <a:xfrm>
            <a:off x="6671655" y="1313487"/>
            <a:ext cx="2944368" cy="441954"/>
          </a:xfrm>
          <a:prstGeom prst="round2DiagRect">
            <a:avLst/>
          </a:prstGeom>
          <a:solidFill>
            <a:srgbClr val="00A3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 Organisation Management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Chair – MD </a:t>
            </a:r>
          </a:p>
        </p:txBody>
      </p:sp>
      <p:sp>
        <p:nvSpPr>
          <p:cNvPr id="42" name="Rectangle: Diagonal Corners Rounded 41">
            <a:extLst>
              <a:ext uri="{FF2B5EF4-FFF2-40B4-BE49-F238E27FC236}">
                <a16:creationId xmlns:a16="http://schemas.microsoft.com/office/drawing/2014/main" id="{9279AB33-09FF-409C-FEFF-E9A9D0D128CB}"/>
              </a:ext>
            </a:extLst>
          </p:cNvPr>
          <p:cNvSpPr/>
          <p:nvPr/>
        </p:nvSpPr>
        <p:spPr>
          <a:xfrm>
            <a:off x="6671655" y="1916470"/>
            <a:ext cx="2944368" cy="441954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Finance and Performance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COO)</a:t>
            </a:r>
          </a:p>
        </p:txBody>
      </p:sp>
      <p:sp>
        <p:nvSpPr>
          <p:cNvPr id="43" name="Rectangle: Diagonal Corners Rounded 42">
            <a:extLst>
              <a:ext uri="{FF2B5EF4-FFF2-40B4-BE49-F238E27FC236}">
                <a16:creationId xmlns:a16="http://schemas.microsoft.com/office/drawing/2014/main" id="{B4FF7139-08A5-3420-F89A-9194BB57DCC4}"/>
              </a:ext>
            </a:extLst>
          </p:cNvPr>
          <p:cNvSpPr/>
          <p:nvPr/>
        </p:nvSpPr>
        <p:spPr>
          <a:xfrm>
            <a:off x="9556589" y="3652916"/>
            <a:ext cx="1580253" cy="44195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Capital Prioritisation &amp; Management Group </a:t>
            </a:r>
          </a:p>
        </p:txBody>
      </p:sp>
      <p:sp>
        <p:nvSpPr>
          <p:cNvPr id="45" name="Rectangle: Diagonal Corners Rounded 44">
            <a:extLst>
              <a:ext uri="{FF2B5EF4-FFF2-40B4-BE49-F238E27FC236}">
                <a16:creationId xmlns:a16="http://schemas.microsoft.com/office/drawing/2014/main" id="{B72F74B2-0B34-EF5F-2174-0B24E32AC0C4}"/>
              </a:ext>
            </a:extLst>
          </p:cNvPr>
          <p:cNvSpPr/>
          <p:nvPr/>
        </p:nvSpPr>
        <p:spPr>
          <a:xfrm>
            <a:off x="9556588" y="4217617"/>
            <a:ext cx="1580253" cy="44195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Business Planning Group </a:t>
            </a:r>
          </a:p>
        </p:txBody>
      </p:sp>
      <p:sp>
        <p:nvSpPr>
          <p:cNvPr id="46" name="Rectangle: Diagonal Corners Rounded 45">
            <a:extLst>
              <a:ext uri="{FF2B5EF4-FFF2-40B4-BE49-F238E27FC236}">
                <a16:creationId xmlns:a16="http://schemas.microsoft.com/office/drawing/2014/main" id="{83BA991C-1DBD-3812-F592-E4ECB99EB971}"/>
              </a:ext>
            </a:extLst>
          </p:cNvPr>
          <p:cNvSpPr/>
          <p:nvPr/>
        </p:nvSpPr>
        <p:spPr>
          <a:xfrm>
            <a:off x="9556587" y="4796499"/>
            <a:ext cx="1580253" cy="44195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FIPB &amp; Recovery </a:t>
            </a:r>
          </a:p>
        </p:txBody>
      </p:sp>
      <p:sp>
        <p:nvSpPr>
          <p:cNvPr id="47" name="Rectangle: Diagonal Corners Rounded 46">
            <a:extLst>
              <a:ext uri="{FF2B5EF4-FFF2-40B4-BE49-F238E27FC236}">
                <a16:creationId xmlns:a16="http://schemas.microsoft.com/office/drawing/2014/main" id="{4CC0AFE9-932C-8712-C643-852A6A7E2B79}"/>
              </a:ext>
            </a:extLst>
          </p:cNvPr>
          <p:cNvSpPr/>
          <p:nvPr/>
        </p:nvSpPr>
        <p:spPr>
          <a:xfrm>
            <a:off x="5217219" y="4754541"/>
            <a:ext cx="1580253" cy="441955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Oversight Resources Business Case Investment Transformation Group</a:t>
            </a:r>
          </a:p>
        </p:txBody>
      </p:sp>
      <p:sp>
        <p:nvSpPr>
          <p:cNvPr id="48" name="Rectangle: Diagonal Corners Rounded 47">
            <a:extLst>
              <a:ext uri="{FF2B5EF4-FFF2-40B4-BE49-F238E27FC236}">
                <a16:creationId xmlns:a16="http://schemas.microsoft.com/office/drawing/2014/main" id="{8E078177-1155-A7CE-45C9-117EDACC5CFA}"/>
              </a:ext>
            </a:extLst>
          </p:cNvPr>
          <p:cNvSpPr/>
          <p:nvPr/>
        </p:nvSpPr>
        <p:spPr>
          <a:xfrm>
            <a:off x="5217218" y="5331338"/>
            <a:ext cx="1580253" cy="441955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Strategic Capital Control Group </a:t>
            </a:r>
          </a:p>
        </p:txBody>
      </p:sp>
      <p:sp>
        <p:nvSpPr>
          <p:cNvPr id="50" name="Rectangle: Diagonal Corners Rounded 49">
            <a:extLst>
              <a:ext uri="{FF2B5EF4-FFF2-40B4-BE49-F238E27FC236}">
                <a16:creationId xmlns:a16="http://schemas.microsoft.com/office/drawing/2014/main" id="{30694386-48CF-59C6-12D4-854F1EECEB5A}"/>
              </a:ext>
            </a:extLst>
          </p:cNvPr>
          <p:cNvSpPr/>
          <p:nvPr/>
        </p:nvSpPr>
        <p:spPr>
          <a:xfrm>
            <a:off x="5217217" y="6499222"/>
            <a:ext cx="1580253" cy="441955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Monthly CIP Report to include update from CIP Delivery Group </a:t>
            </a:r>
          </a:p>
        </p:txBody>
      </p:sp>
      <p:sp>
        <p:nvSpPr>
          <p:cNvPr id="51" name="Rectangle: Diagonal Corners Rounded 50">
            <a:extLst>
              <a:ext uri="{FF2B5EF4-FFF2-40B4-BE49-F238E27FC236}">
                <a16:creationId xmlns:a16="http://schemas.microsoft.com/office/drawing/2014/main" id="{19F25A36-03A2-F997-9DFC-C2B21CBA347A}"/>
              </a:ext>
            </a:extLst>
          </p:cNvPr>
          <p:cNvSpPr/>
          <p:nvPr/>
        </p:nvSpPr>
        <p:spPr>
          <a:xfrm>
            <a:off x="5217221" y="3078827"/>
            <a:ext cx="1580253" cy="441955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Urgent and Emergency Care Board </a:t>
            </a:r>
          </a:p>
        </p:txBody>
      </p:sp>
      <p:sp>
        <p:nvSpPr>
          <p:cNvPr id="52" name="Rectangle: Diagonal Corners Rounded 51">
            <a:extLst>
              <a:ext uri="{FF2B5EF4-FFF2-40B4-BE49-F238E27FC236}">
                <a16:creationId xmlns:a16="http://schemas.microsoft.com/office/drawing/2014/main" id="{829D0C30-69E2-B045-33ED-297F236C335B}"/>
              </a:ext>
            </a:extLst>
          </p:cNvPr>
          <p:cNvSpPr/>
          <p:nvPr/>
        </p:nvSpPr>
        <p:spPr>
          <a:xfrm>
            <a:off x="5217221" y="3630314"/>
            <a:ext cx="1580253" cy="441955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Planned Care Board </a:t>
            </a:r>
          </a:p>
        </p:txBody>
      </p:sp>
      <p:sp>
        <p:nvSpPr>
          <p:cNvPr id="53" name="Rectangle: Diagonal Corners Rounded 52">
            <a:extLst>
              <a:ext uri="{FF2B5EF4-FFF2-40B4-BE49-F238E27FC236}">
                <a16:creationId xmlns:a16="http://schemas.microsoft.com/office/drawing/2014/main" id="{CF5E1EF3-D82D-6BEB-FA3A-AE23E6C3F7C4}"/>
              </a:ext>
            </a:extLst>
          </p:cNvPr>
          <p:cNvSpPr/>
          <p:nvPr/>
        </p:nvSpPr>
        <p:spPr>
          <a:xfrm>
            <a:off x="1755692" y="3113025"/>
            <a:ext cx="1580253" cy="44195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and Safety Committee </a:t>
            </a:r>
          </a:p>
        </p:txBody>
      </p:sp>
      <p:sp>
        <p:nvSpPr>
          <p:cNvPr id="54" name="Rectangle: Diagonal Corners Rounded 53">
            <a:extLst>
              <a:ext uri="{FF2B5EF4-FFF2-40B4-BE49-F238E27FC236}">
                <a16:creationId xmlns:a16="http://schemas.microsoft.com/office/drawing/2014/main" id="{C3BA46D5-CB45-0162-8047-5B0FD6EFD1D6}"/>
              </a:ext>
            </a:extLst>
          </p:cNvPr>
          <p:cNvSpPr/>
          <p:nvPr/>
        </p:nvSpPr>
        <p:spPr>
          <a:xfrm>
            <a:off x="1733670" y="4188626"/>
            <a:ext cx="1580253" cy="44195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Estates Capital </a:t>
            </a:r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93025C10-7F56-72E6-DEB1-5C345A05D613}"/>
              </a:ext>
            </a:extLst>
          </p:cNvPr>
          <p:cNvSpPr/>
          <p:nvPr/>
        </p:nvSpPr>
        <p:spPr>
          <a:xfrm>
            <a:off x="5217220" y="4188626"/>
            <a:ext cx="1580253" cy="441955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DASH</a:t>
            </a:r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B1683218-42E0-2E78-1790-D1D0847C8BE1}"/>
              </a:ext>
            </a:extLst>
          </p:cNvPr>
          <p:cNvSpPr/>
          <p:nvPr/>
        </p:nvSpPr>
        <p:spPr>
          <a:xfrm>
            <a:off x="9556589" y="3060355"/>
            <a:ext cx="1580253" cy="44195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Digital Services Management Board </a:t>
            </a:r>
          </a:p>
        </p:txBody>
      </p:sp>
      <p:sp>
        <p:nvSpPr>
          <p:cNvPr id="58" name="Rectangle: Diagonal Corners Rounded 57">
            <a:extLst>
              <a:ext uri="{FF2B5EF4-FFF2-40B4-BE49-F238E27FC236}">
                <a16:creationId xmlns:a16="http://schemas.microsoft.com/office/drawing/2014/main" id="{92A91764-392B-819D-3CFF-D4ADA4F59CF0}"/>
              </a:ext>
            </a:extLst>
          </p:cNvPr>
          <p:cNvSpPr/>
          <p:nvPr/>
        </p:nvSpPr>
        <p:spPr>
          <a:xfrm>
            <a:off x="1733670" y="3652915"/>
            <a:ext cx="1580253" cy="44195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Estates &amp; Facilities (e.g. risks – backlog maintenance etc)</a:t>
            </a:r>
          </a:p>
        </p:txBody>
      </p:sp>
      <p:sp>
        <p:nvSpPr>
          <p:cNvPr id="59" name="Rectangle: Diagonal Corners Rounded 58">
            <a:extLst>
              <a:ext uri="{FF2B5EF4-FFF2-40B4-BE49-F238E27FC236}">
                <a16:creationId xmlns:a16="http://schemas.microsoft.com/office/drawing/2014/main" id="{09B3F701-068A-EC16-731B-D8F8567C6CBC}"/>
              </a:ext>
            </a:extLst>
          </p:cNvPr>
          <p:cNvSpPr/>
          <p:nvPr/>
        </p:nvSpPr>
        <p:spPr>
          <a:xfrm>
            <a:off x="9556587" y="5384842"/>
            <a:ext cx="1580253" cy="44195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BSW Hospital Group Procurement Steering Group </a:t>
            </a:r>
          </a:p>
        </p:txBody>
      </p:sp>
      <p:sp>
        <p:nvSpPr>
          <p:cNvPr id="60" name="Rectangle: Diagonal Corners Rounded 59">
            <a:extLst>
              <a:ext uri="{FF2B5EF4-FFF2-40B4-BE49-F238E27FC236}">
                <a16:creationId xmlns:a16="http://schemas.microsoft.com/office/drawing/2014/main" id="{CA692867-F205-9148-6688-CF5963772245}"/>
              </a:ext>
            </a:extLst>
          </p:cNvPr>
          <p:cNvSpPr/>
          <p:nvPr/>
        </p:nvSpPr>
        <p:spPr>
          <a:xfrm>
            <a:off x="5217216" y="5826797"/>
            <a:ext cx="1580254" cy="560381"/>
          </a:xfrm>
          <a:prstGeom prst="round2DiagRect">
            <a:avLst/>
          </a:prstGeom>
          <a:solidFill>
            <a:srgbClr val="D3C9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en-GB" sz="1000" kern="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Delivery Group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Procurement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145D96-DCBC-D07E-962A-D2EA70A89D91}"/>
              </a:ext>
            </a:extLst>
          </p:cNvPr>
          <p:cNvCxnSpPr/>
          <p:nvPr/>
        </p:nvCxnSpPr>
        <p:spPr>
          <a:xfrm flipV="1">
            <a:off x="5343042" y="2098514"/>
            <a:ext cx="0" cy="472212"/>
          </a:xfrm>
          <a:prstGeom prst="line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6B68E4A-7B28-1558-5491-29DF459ECD00}"/>
              </a:ext>
            </a:extLst>
          </p:cNvPr>
          <p:cNvCxnSpPr/>
          <p:nvPr/>
        </p:nvCxnSpPr>
        <p:spPr>
          <a:xfrm flipV="1">
            <a:off x="10600623" y="2122318"/>
            <a:ext cx="0" cy="472212"/>
          </a:xfrm>
          <a:prstGeom prst="line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B7CAF67-2ED4-FEC8-B848-6560C12DCEA4}"/>
              </a:ext>
            </a:extLst>
          </p:cNvPr>
          <p:cNvCxnSpPr/>
          <p:nvPr/>
        </p:nvCxnSpPr>
        <p:spPr>
          <a:xfrm flipH="1">
            <a:off x="9637140" y="2131970"/>
            <a:ext cx="963483" cy="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4" name="Rectangle: Diagonal Corners Rounded 63">
            <a:extLst>
              <a:ext uri="{FF2B5EF4-FFF2-40B4-BE49-F238E27FC236}">
                <a16:creationId xmlns:a16="http://schemas.microsoft.com/office/drawing/2014/main" id="{32D2DC7A-2FAF-685E-4BBB-E65A28771D98}"/>
              </a:ext>
            </a:extLst>
          </p:cNvPr>
          <p:cNvSpPr/>
          <p:nvPr/>
        </p:nvSpPr>
        <p:spPr>
          <a:xfrm>
            <a:off x="8958060" y="2459868"/>
            <a:ext cx="2944368" cy="441955"/>
          </a:xfrm>
          <a:prstGeom prst="round2DiagRect">
            <a:avLst/>
          </a:prstGeom>
          <a:solidFill>
            <a:srgbClr val="005EB8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Group-led Meetings 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85A441B-7E58-5147-B9A5-B8BC710C4B7F}"/>
              </a:ext>
            </a:extLst>
          </p:cNvPr>
          <p:cNvCxnSpPr/>
          <p:nvPr/>
        </p:nvCxnSpPr>
        <p:spPr>
          <a:xfrm>
            <a:off x="5343042" y="2098514"/>
            <a:ext cx="1328613" cy="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6" name="Rectangle: Diagonal Corners Rounded 65">
            <a:extLst>
              <a:ext uri="{FF2B5EF4-FFF2-40B4-BE49-F238E27FC236}">
                <a16:creationId xmlns:a16="http://schemas.microsoft.com/office/drawing/2014/main" id="{50F1960E-F2F6-7E1D-53C2-C8D20A7BCCA6}"/>
              </a:ext>
            </a:extLst>
          </p:cNvPr>
          <p:cNvSpPr/>
          <p:nvPr/>
        </p:nvSpPr>
        <p:spPr>
          <a:xfrm>
            <a:off x="4627349" y="2502030"/>
            <a:ext cx="2944368" cy="441955"/>
          </a:xfrm>
          <a:prstGeom prst="round2DiagRect">
            <a:avLst/>
          </a:prstGeom>
          <a:solidFill>
            <a:srgbClr val="330071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Local Delivery Groups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Monthly Escalation Reports 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05082B2A-38AF-9164-2BEE-EAD38C5FFAF7}"/>
              </a:ext>
            </a:extLst>
          </p:cNvPr>
          <p:cNvSpPr/>
          <p:nvPr/>
        </p:nvSpPr>
        <p:spPr>
          <a:xfrm>
            <a:off x="1733670" y="4724337"/>
            <a:ext cx="1571338" cy="441955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EPRR Report</a:t>
            </a: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DD799A97-4D63-44EC-43CF-460DECF25855}"/>
              </a:ext>
            </a:extLst>
          </p:cNvPr>
          <p:cNvSpPr/>
          <p:nvPr/>
        </p:nvSpPr>
        <p:spPr>
          <a:xfrm>
            <a:off x="1661956" y="2437020"/>
            <a:ext cx="1723683" cy="484117"/>
          </a:xfrm>
          <a:prstGeom prst="round2Diag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Quarterly Care Org Led Sub Groups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359A523C-141F-4681-9A94-21555B750B90}"/>
              </a:ext>
            </a:extLst>
          </p:cNvPr>
          <p:cNvCxnSpPr>
            <a:stCxn id="6" idx="3"/>
          </p:cNvCxnSpPr>
          <p:nvPr/>
        </p:nvCxnSpPr>
        <p:spPr>
          <a:xfrm rot="5400000" flipH="1" flipV="1">
            <a:off x="3758460" y="874460"/>
            <a:ext cx="327898" cy="27972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80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24588-A6A6-0748-41A1-048540485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15CCF-9323-5EB5-93E2-897C7BF89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2959998" cy="1005278"/>
          </a:xfrm>
        </p:spPr>
        <p:txBody>
          <a:bodyPr>
            <a:normAutofit/>
          </a:bodyPr>
          <a:lstStyle/>
          <a:p>
            <a:r>
              <a:rPr lang="en-GB" dirty="0"/>
              <a:t>People and Culture Committee (P&amp;C)</a:t>
            </a:r>
            <a:br>
              <a:rPr lang="en-GB" dirty="0"/>
            </a:br>
            <a:r>
              <a:rPr lang="en-GB" sz="2800" dirty="0"/>
              <a:t>Bi-Monthly</a:t>
            </a:r>
          </a:p>
        </p:txBody>
      </p:sp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339A7B62-D299-1AEF-A7FE-73AE9F1F7920}"/>
              </a:ext>
            </a:extLst>
          </p:cNvPr>
          <p:cNvSpPr/>
          <p:nvPr/>
        </p:nvSpPr>
        <p:spPr>
          <a:xfrm>
            <a:off x="5817443" y="1864301"/>
            <a:ext cx="2944368" cy="441954"/>
          </a:xfrm>
          <a:prstGeom prst="round2DiagRect">
            <a:avLst/>
          </a:prstGeom>
          <a:solidFill>
            <a:srgbClr val="00A3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 Organisation Management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Chair – MD </a:t>
            </a:r>
          </a:p>
        </p:txBody>
      </p:sp>
      <p:sp>
        <p:nvSpPr>
          <p:cNvPr id="32" name="Rectangle: Diagonal Corners Rounded 31">
            <a:extLst>
              <a:ext uri="{FF2B5EF4-FFF2-40B4-BE49-F238E27FC236}">
                <a16:creationId xmlns:a16="http://schemas.microsoft.com/office/drawing/2014/main" id="{6169F0FC-7540-5A6C-7366-F5C3153DC5C8}"/>
              </a:ext>
            </a:extLst>
          </p:cNvPr>
          <p:cNvSpPr/>
          <p:nvPr/>
        </p:nvSpPr>
        <p:spPr>
          <a:xfrm>
            <a:off x="5817443" y="2478820"/>
            <a:ext cx="2944368" cy="441954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and Culture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CPO) – </a:t>
            </a:r>
            <a:r>
              <a:rPr kumimoji="0" lang="en-GB" sz="11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Bi-monthly</a:t>
            </a:r>
          </a:p>
        </p:txBody>
      </p:sp>
      <p:sp>
        <p:nvSpPr>
          <p:cNvPr id="33" name="Rectangle: Diagonal Corners Rounded 32">
            <a:extLst>
              <a:ext uri="{FF2B5EF4-FFF2-40B4-BE49-F238E27FC236}">
                <a16:creationId xmlns:a16="http://schemas.microsoft.com/office/drawing/2014/main" id="{CA8158C1-F2F3-A837-F1CE-DDA9674C303B}"/>
              </a:ext>
            </a:extLst>
          </p:cNvPr>
          <p:cNvSpPr/>
          <p:nvPr/>
        </p:nvSpPr>
        <p:spPr>
          <a:xfrm>
            <a:off x="3203917" y="3291246"/>
            <a:ext cx="2944368" cy="441955"/>
          </a:xfrm>
          <a:prstGeom prst="round2DiagRect">
            <a:avLst/>
          </a:prstGeom>
          <a:solidFill>
            <a:srgbClr val="330071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Local Delivery Groups </a:t>
            </a:r>
          </a:p>
        </p:txBody>
      </p:sp>
      <p:sp>
        <p:nvSpPr>
          <p:cNvPr id="34" name="Rectangle: Diagonal Corners Rounded 33">
            <a:extLst>
              <a:ext uri="{FF2B5EF4-FFF2-40B4-BE49-F238E27FC236}">
                <a16:creationId xmlns:a16="http://schemas.microsoft.com/office/drawing/2014/main" id="{9747F147-BC33-93BC-2054-AD9632EA4FFE}"/>
              </a:ext>
            </a:extLst>
          </p:cNvPr>
          <p:cNvSpPr/>
          <p:nvPr/>
        </p:nvSpPr>
        <p:spPr>
          <a:xfrm>
            <a:off x="3734267" y="3857080"/>
            <a:ext cx="1580253" cy="441955"/>
          </a:xfrm>
          <a:prstGeom prst="round2DiagRect">
            <a:avLst/>
          </a:prstGeom>
          <a:solidFill>
            <a:srgbClr val="CC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Safe and Healthy</a:t>
            </a:r>
          </a:p>
        </p:txBody>
      </p:sp>
      <p:sp>
        <p:nvSpPr>
          <p:cNvPr id="35" name="Rectangle: Diagonal Corners Rounded 34">
            <a:extLst>
              <a:ext uri="{FF2B5EF4-FFF2-40B4-BE49-F238E27FC236}">
                <a16:creationId xmlns:a16="http://schemas.microsoft.com/office/drawing/2014/main" id="{1CA63DE7-4437-EF1C-6959-73C6CFB10259}"/>
              </a:ext>
            </a:extLst>
          </p:cNvPr>
          <p:cNvSpPr/>
          <p:nvPr/>
        </p:nvSpPr>
        <p:spPr>
          <a:xfrm>
            <a:off x="3698704" y="4403471"/>
            <a:ext cx="1580253" cy="441955"/>
          </a:xfrm>
          <a:prstGeom prst="round2DiagRect">
            <a:avLst/>
          </a:prstGeom>
          <a:solidFill>
            <a:srgbClr val="CC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Retention Working Group Including Sickness</a:t>
            </a:r>
          </a:p>
        </p:txBody>
      </p:sp>
      <p:sp>
        <p:nvSpPr>
          <p:cNvPr id="36" name="Rectangle: Diagonal Corners Rounded 35">
            <a:extLst>
              <a:ext uri="{FF2B5EF4-FFF2-40B4-BE49-F238E27FC236}">
                <a16:creationId xmlns:a16="http://schemas.microsoft.com/office/drawing/2014/main" id="{58214B2E-F98C-6ACC-DDEA-83DA46E8F685}"/>
              </a:ext>
            </a:extLst>
          </p:cNvPr>
          <p:cNvSpPr/>
          <p:nvPr/>
        </p:nvSpPr>
        <p:spPr>
          <a:xfrm>
            <a:off x="3698704" y="4949862"/>
            <a:ext cx="1580253" cy="441955"/>
          </a:xfrm>
          <a:prstGeom prst="round2DiagRect">
            <a:avLst/>
          </a:prstGeom>
          <a:solidFill>
            <a:srgbClr val="CCC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Staff Survey </a:t>
            </a:r>
          </a:p>
        </p:txBody>
      </p:sp>
      <p:sp>
        <p:nvSpPr>
          <p:cNvPr id="37" name="Rectangle: Diagonal Corners Rounded 36">
            <a:extLst>
              <a:ext uri="{FF2B5EF4-FFF2-40B4-BE49-F238E27FC236}">
                <a16:creationId xmlns:a16="http://schemas.microsoft.com/office/drawing/2014/main" id="{C736761F-F206-E7BB-7970-CF03A6F42BF9}"/>
              </a:ext>
            </a:extLst>
          </p:cNvPr>
          <p:cNvSpPr/>
          <p:nvPr/>
        </p:nvSpPr>
        <p:spPr>
          <a:xfrm>
            <a:off x="8167884" y="3817908"/>
            <a:ext cx="2796565" cy="642539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BSW People &amp; Organisational Development Group (POD)</a:t>
            </a: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(Chaired by Group CPO)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BF906D4-BCF2-3809-F035-5C0F0241F39B}"/>
              </a:ext>
            </a:extLst>
          </p:cNvPr>
          <p:cNvCxnSpPr/>
          <p:nvPr/>
        </p:nvCxnSpPr>
        <p:spPr>
          <a:xfrm flipV="1">
            <a:off x="4488830" y="2819034"/>
            <a:ext cx="0" cy="472212"/>
          </a:xfrm>
          <a:prstGeom prst="line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B3A0A25-4490-86D2-93DB-070475BE63AE}"/>
              </a:ext>
            </a:extLst>
          </p:cNvPr>
          <p:cNvCxnSpPr/>
          <p:nvPr/>
        </p:nvCxnSpPr>
        <p:spPr>
          <a:xfrm>
            <a:off x="4488830" y="2819034"/>
            <a:ext cx="1328613" cy="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AF8687D-29D4-CD4B-F268-5122AA905D0C}"/>
              </a:ext>
            </a:extLst>
          </p:cNvPr>
          <p:cNvCxnSpPr/>
          <p:nvPr/>
        </p:nvCxnSpPr>
        <p:spPr>
          <a:xfrm flipV="1">
            <a:off x="9733416" y="2819034"/>
            <a:ext cx="0" cy="472212"/>
          </a:xfrm>
          <a:prstGeom prst="line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C1EB494-0859-F0CA-5CF4-A7628B78152D}"/>
              </a:ext>
            </a:extLst>
          </p:cNvPr>
          <p:cNvCxnSpPr/>
          <p:nvPr/>
        </p:nvCxnSpPr>
        <p:spPr>
          <a:xfrm flipH="1">
            <a:off x="8761811" y="2819034"/>
            <a:ext cx="963483" cy="0"/>
          </a:xfrm>
          <a:prstGeom prst="straightConnector1">
            <a:avLst/>
          </a:prstGeom>
          <a:noFill/>
          <a:ln w="6350" cap="flat" cmpd="sng" algn="ctr">
            <a:solidFill>
              <a:srgbClr val="005EB8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2" name="Rectangle: Diagonal Corners Rounded 41">
            <a:extLst>
              <a:ext uri="{FF2B5EF4-FFF2-40B4-BE49-F238E27FC236}">
                <a16:creationId xmlns:a16="http://schemas.microsoft.com/office/drawing/2014/main" id="{781D9179-179D-DB0F-40E0-165F2C572DD6}"/>
              </a:ext>
            </a:extLst>
          </p:cNvPr>
          <p:cNvSpPr/>
          <p:nvPr/>
        </p:nvSpPr>
        <p:spPr>
          <a:xfrm>
            <a:off x="8093983" y="3235572"/>
            <a:ext cx="2944368" cy="441955"/>
          </a:xfrm>
          <a:prstGeom prst="round2DiagRect">
            <a:avLst/>
          </a:prstGeom>
          <a:solidFill>
            <a:srgbClr val="005EB8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Group-led Meetings </a:t>
            </a:r>
          </a:p>
        </p:txBody>
      </p:sp>
      <p:sp>
        <p:nvSpPr>
          <p:cNvPr id="43" name="Rectangle: Diagonal Corners Rounded 42">
            <a:extLst>
              <a:ext uri="{FF2B5EF4-FFF2-40B4-BE49-F238E27FC236}">
                <a16:creationId xmlns:a16="http://schemas.microsoft.com/office/drawing/2014/main" id="{7EB75B78-9C8D-BF5F-DA90-21FE0C8B552F}"/>
              </a:ext>
            </a:extLst>
          </p:cNvPr>
          <p:cNvSpPr/>
          <p:nvPr/>
        </p:nvSpPr>
        <p:spPr>
          <a:xfrm>
            <a:off x="8776039" y="4570718"/>
            <a:ext cx="1580253" cy="441955"/>
          </a:xfrm>
          <a:prstGeom prst="round2DiagRect">
            <a:avLst/>
          </a:prstGeom>
          <a:solidFill>
            <a:srgbClr val="00A39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Employee Partnership Forum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Rectangle: Diagonal Corners Rounded 43">
            <a:extLst>
              <a:ext uri="{FF2B5EF4-FFF2-40B4-BE49-F238E27FC236}">
                <a16:creationId xmlns:a16="http://schemas.microsoft.com/office/drawing/2014/main" id="{E8EC0E4B-3943-A77E-607E-13C62DAEF1DD}"/>
              </a:ext>
            </a:extLst>
          </p:cNvPr>
          <p:cNvSpPr/>
          <p:nvPr/>
        </p:nvSpPr>
        <p:spPr>
          <a:xfrm>
            <a:off x="8776039" y="5122944"/>
            <a:ext cx="1580253" cy="441955"/>
          </a:xfrm>
          <a:prstGeom prst="round2DiagRect">
            <a:avLst/>
          </a:prstGeom>
          <a:solidFill>
            <a:srgbClr val="00A39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Inclusion &amp; Health Inequalities Sub-committee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: Diagonal Corners Rounded 44">
            <a:extLst>
              <a:ext uri="{FF2B5EF4-FFF2-40B4-BE49-F238E27FC236}">
                <a16:creationId xmlns:a16="http://schemas.microsoft.com/office/drawing/2014/main" id="{E2B55B32-C1FE-01F7-900F-0C86E52AA4B1}"/>
              </a:ext>
            </a:extLst>
          </p:cNvPr>
          <p:cNvSpPr/>
          <p:nvPr/>
        </p:nvSpPr>
        <p:spPr>
          <a:xfrm>
            <a:off x="8761811" y="5686441"/>
            <a:ext cx="1580253" cy="441955"/>
          </a:xfrm>
          <a:prstGeom prst="round2DiagRect">
            <a:avLst/>
          </a:prstGeom>
          <a:solidFill>
            <a:srgbClr val="00A39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Joint Local Negotiating Committee (JLNC)</a:t>
            </a:r>
          </a:p>
        </p:txBody>
      </p:sp>
      <p:sp>
        <p:nvSpPr>
          <p:cNvPr id="46" name="Rectangle: Diagonal Corners Rounded 45">
            <a:extLst>
              <a:ext uri="{FF2B5EF4-FFF2-40B4-BE49-F238E27FC236}">
                <a16:creationId xmlns:a16="http://schemas.microsoft.com/office/drawing/2014/main" id="{80CE29D7-28DC-B39B-387B-E1D419207B2A}"/>
              </a:ext>
            </a:extLst>
          </p:cNvPr>
          <p:cNvSpPr/>
          <p:nvPr/>
        </p:nvSpPr>
        <p:spPr>
          <a:xfrm>
            <a:off x="8761811" y="6249938"/>
            <a:ext cx="1580253" cy="552226"/>
          </a:xfrm>
          <a:prstGeom prst="round2DiagRect">
            <a:avLst/>
          </a:prstGeom>
          <a:solidFill>
            <a:srgbClr val="00A39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Management and learning oversight group (MLOG)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0D966B-BD76-5F29-6903-77BC3D1DA1F6}"/>
              </a:ext>
            </a:extLst>
          </p:cNvPr>
          <p:cNvSpPr txBox="1"/>
          <p:nvPr/>
        </p:nvSpPr>
        <p:spPr>
          <a:xfrm>
            <a:off x="2850028" y="6502082"/>
            <a:ext cx="42062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100" b="1" dirty="0">
                <a:solidFill>
                  <a:srgbClr val="231F20"/>
                </a:solidFill>
                <a:latin typeface="Arial" panose="020B0604020202020204"/>
              </a:rPr>
              <a:t>Notes </a:t>
            </a:r>
          </a:p>
          <a:p>
            <a:pPr defTabSz="914400"/>
            <a:r>
              <a:rPr lang="en-GB" sz="1100" dirty="0">
                <a:solidFill>
                  <a:srgbClr val="231F20"/>
                </a:solidFill>
                <a:latin typeface="Arial" panose="020B0604020202020204"/>
              </a:rPr>
              <a:t>POD (Group OD&amp;P) is monthly -</a:t>
            </a:r>
          </a:p>
          <a:p>
            <a:pPr defTabSz="914400"/>
            <a:r>
              <a:rPr lang="en-GB" sz="1100" dirty="0">
                <a:solidFill>
                  <a:srgbClr val="231F20"/>
                </a:solidFill>
                <a:latin typeface="Arial" panose="020B0604020202020204"/>
              </a:rPr>
              <a:t>2</a:t>
            </a:r>
            <a:r>
              <a:rPr lang="en-GB" sz="1100" baseline="30000" dirty="0">
                <a:solidFill>
                  <a:srgbClr val="231F20"/>
                </a:solidFill>
                <a:latin typeface="Arial" panose="020B0604020202020204"/>
              </a:rPr>
              <a:t>nd</a:t>
            </a:r>
            <a:r>
              <a:rPr lang="en-GB" sz="1100" dirty="0">
                <a:solidFill>
                  <a:srgbClr val="231F20"/>
                </a:solidFill>
                <a:latin typeface="Arial" panose="020B0604020202020204"/>
              </a:rPr>
              <a:t> Wednesday PM of the month</a:t>
            </a:r>
          </a:p>
        </p:txBody>
      </p:sp>
    </p:spTree>
    <p:extLst>
      <p:ext uri="{BB962C8B-B14F-4D97-AF65-F5344CB8AC3E}">
        <p14:creationId xmlns:p14="http://schemas.microsoft.com/office/powerpoint/2010/main" val="1180531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B1421-4EE4-CD7E-5793-3364D07A4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3B99-A786-1401-EA83-9357EB0B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12959998" cy="1309605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231F20"/>
                </a:solidFill>
                <a:latin typeface="Arial" charset="0"/>
                <a:cs typeface="Arial" charset="0"/>
              </a:rPr>
              <a:t>Strategy Deployment Committee (SD)</a:t>
            </a:r>
            <a:br>
              <a:rPr lang="en-GB" sz="4400" dirty="0">
                <a:solidFill>
                  <a:srgbClr val="231F20"/>
                </a:solidFill>
                <a:latin typeface="Arial" charset="0"/>
                <a:cs typeface="Arial" charset="0"/>
              </a:rPr>
            </a:br>
            <a:r>
              <a:rPr lang="en-GB" sz="3200" dirty="0">
                <a:solidFill>
                  <a:srgbClr val="231F20"/>
                </a:solidFill>
                <a:latin typeface="Arial" charset="0"/>
                <a:cs typeface="Arial" charset="0"/>
              </a:rPr>
              <a:t>Bi-monthly</a:t>
            </a:r>
            <a:endParaRPr lang="en-GB" dirty="0"/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A3D3E3D4-EB4F-9959-374B-27105E418A53}"/>
              </a:ext>
            </a:extLst>
          </p:cNvPr>
          <p:cNvSpPr/>
          <p:nvPr/>
        </p:nvSpPr>
        <p:spPr>
          <a:xfrm>
            <a:off x="5293337" y="2646235"/>
            <a:ext cx="2944368" cy="592702"/>
          </a:xfrm>
          <a:prstGeom prst="round2DiagRect">
            <a:avLst/>
          </a:prstGeom>
          <a:solidFill>
            <a:srgbClr val="00A3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 Organisation Management Committee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Chair – MD </a:t>
            </a:r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381DCEF3-8D30-D8A5-433D-333E6F0F57EF}"/>
              </a:ext>
            </a:extLst>
          </p:cNvPr>
          <p:cNvSpPr/>
          <p:nvPr/>
        </p:nvSpPr>
        <p:spPr>
          <a:xfrm>
            <a:off x="5293337" y="3411502"/>
            <a:ext cx="2944368" cy="441954"/>
          </a:xfrm>
          <a:prstGeom prst="round2DiagRect">
            <a:avLst/>
          </a:prstGeom>
          <a:solidFill>
            <a:srgbClr val="1B9CC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Strategy Deployment Committee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(Chair – MD) -</a:t>
            </a:r>
            <a:r>
              <a:rPr kumimoji="0" lang="en-GB" sz="1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Bi-monthly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ED2E88EF-B344-2C4E-B787-EECB3A52B9C1}"/>
              </a:ext>
            </a:extLst>
          </p:cNvPr>
          <p:cNvSpPr/>
          <p:nvPr/>
        </p:nvSpPr>
        <p:spPr>
          <a:xfrm>
            <a:off x="2272331" y="4082601"/>
            <a:ext cx="1257551" cy="897026"/>
          </a:xfrm>
          <a:prstGeom prst="round2DiagRect">
            <a:avLst/>
          </a:prstGeom>
          <a:solidFill>
            <a:srgbClr val="DF91C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Estates Master Plan (5-10 years)</a:t>
            </a:r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1EA0AC3C-1C66-A1D5-4666-821CC2EBB234}"/>
              </a:ext>
            </a:extLst>
          </p:cNvPr>
          <p:cNvSpPr/>
          <p:nvPr/>
        </p:nvSpPr>
        <p:spPr>
          <a:xfrm>
            <a:off x="3632375" y="4055736"/>
            <a:ext cx="1379471" cy="933035"/>
          </a:xfrm>
          <a:prstGeom prst="round2DiagRect">
            <a:avLst/>
          </a:prstGeom>
          <a:solidFill>
            <a:srgbClr val="DF91C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Improving Together Strategic Initiative A3</a:t>
            </a:r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D3782AA5-0FFE-61B0-3A70-010B8DDFA048}"/>
              </a:ext>
            </a:extLst>
          </p:cNvPr>
          <p:cNvSpPr/>
          <p:nvPr/>
        </p:nvSpPr>
        <p:spPr>
          <a:xfrm>
            <a:off x="5099101" y="4036809"/>
            <a:ext cx="1277614" cy="951961"/>
          </a:xfrm>
          <a:prstGeom prst="round2DiagRect">
            <a:avLst/>
          </a:prstGeom>
          <a:solidFill>
            <a:srgbClr val="DF91C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Group Strategy </a:t>
            </a:r>
          </a:p>
        </p:txBody>
      </p:sp>
      <p:sp>
        <p:nvSpPr>
          <p:cNvPr id="29" name="Rectangle: Diagonal Corners Rounded 28">
            <a:extLst>
              <a:ext uri="{FF2B5EF4-FFF2-40B4-BE49-F238E27FC236}">
                <a16:creationId xmlns:a16="http://schemas.microsoft.com/office/drawing/2014/main" id="{83A541FF-A27B-0306-79B9-4100AD20F395}"/>
              </a:ext>
            </a:extLst>
          </p:cNvPr>
          <p:cNvSpPr/>
          <p:nvPr/>
        </p:nvSpPr>
        <p:spPr>
          <a:xfrm>
            <a:off x="6478572" y="4004487"/>
            <a:ext cx="1277614" cy="984284"/>
          </a:xfrm>
          <a:prstGeom prst="round2DiagRect">
            <a:avLst/>
          </a:prstGeom>
          <a:solidFill>
            <a:srgbClr val="DF91C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Inequalities </a:t>
            </a:r>
          </a:p>
        </p:txBody>
      </p:sp>
      <p:sp>
        <p:nvSpPr>
          <p:cNvPr id="30" name="Rectangle: Diagonal Corners Rounded 29">
            <a:extLst>
              <a:ext uri="{FF2B5EF4-FFF2-40B4-BE49-F238E27FC236}">
                <a16:creationId xmlns:a16="http://schemas.microsoft.com/office/drawing/2014/main" id="{60AC4BBC-3997-2327-C979-7188CA752DA7}"/>
              </a:ext>
            </a:extLst>
          </p:cNvPr>
          <p:cNvSpPr/>
          <p:nvPr/>
        </p:nvSpPr>
        <p:spPr>
          <a:xfrm>
            <a:off x="7843441" y="3971323"/>
            <a:ext cx="1379471" cy="1008304"/>
          </a:xfrm>
          <a:prstGeom prst="round2DiagRect">
            <a:avLst/>
          </a:prstGeom>
          <a:solidFill>
            <a:srgbClr val="DF91C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Place-based Partnerships </a:t>
            </a:r>
          </a:p>
        </p:txBody>
      </p:sp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386132AD-95DB-021B-B19E-1D1E5BBE0A78}"/>
              </a:ext>
            </a:extLst>
          </p:cNvPr>
          <p:cNvSpPr/>
          <p:nvPr/>
        </p:nvSpPr>
        <p:spPr>
          <a:xfrm>
            <a:off x="9339371" y="3962330"/>
            <a:ext cx="1681357" cy="999160"/>
          </a:xfrm>
          <a:prstGeom prst="round2DiagRect">
            <a:avLst/>
          </a:prstGeom>
          <a:solidFill>
            <a:srgbClr val="DF91C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Transformation Programme &amp; Clinical Transformation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B4DB30F8-039C-7F47-C421-FA1D9A5DB540}"/>
              </a:ext>
            </a:extLst>
          </p:cNvPr>
          <p:cNvSpPr/>
          <p:nvPr/>
        </p:nvSpPr>
        <p:spPr>
          <a:xfrm>
            <a:off x="11137187" y="3962330"/>
            <a:ext cx="1519447" cy="999160"/>
          </a:xfrm>
          <a:prstGeom prst="round2DiagRect">
            <a:avLst/>
          </a:prstGeom>
          <a:solidFill>
            <a:srgbClr val="DF9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Estates Development Committee</a:t>
            </a:r>
          </a:p>
        </p:txBody>
      </p:sp>
    </p:spTree>
    <p:extLst>
      <p:ext uri="{BB962C8B-B14F-4D97-AF65-F5344CB8AC3E}">
        <p14:creationId xmlns:p14="http://schemas.microsoft.com/office/powerpoint/2010/main" val="3986096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SW Hospitals Group Presentation Templates  -  Read-Only" id="{8863AEF6-98D2-4455-A076-C0DECEA6B16F}" vid="{B4659E4D-688E-4F23-948B-04D2354CFCE7}"/>
    </a:ext>
  </a:extLst>
</a:theme>
</file>

<file path=ppt/theme/theme2.xml><?xml version="1.0" encoding="utf-8"?>
<a:theme xmlns:a="http://schemas.openxmlformats.org/drawingml/2006/main" name="Layout p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SW Hospitals Group Presentation Templates  -  Read-Only" id="{8863AEF6-98D2-4455-A076-C0DECEA6B16F}" vid="{47B67D60-FE41-438B-B147-D7177A0E395F}"/>
    </a:ext>
  </a:extLst>
</a:theme>
</file>

<file path=ppt/theme/theme3.xml><?xml version="1.0" encoding="utf-8"?>
<a:theme xmlns:a="http://schemas.openxmlformats.org/drawingml/2006/main" name="Section Hea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SW Hospitals Group Presentation Templates  -  Read-Only" id="{8863AEF6-98D2-4455-A076-C0DECEA6B16F}" vid="{61558D0A-7318-4702-9FA6-6347F7C731F1}"/>
    </a:ext>
  </a:extLst>
</a:theme>
</file>

<file path=ppt/theme/theme4.xml><?xml version="1.0" encoding="utf-8"?>
<a:theme xmlns:a="http://schemas.openxmlformats.org/drawingml/2006/main" name="End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SW Hospitals Group Presentation Templates  -  Read-Only" id="{8863AEF6-98D2-4455-A076-C0DECEA6B16F}" vid="{39631459-68A1-4E41-9090-E6299E03B92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0CB8D65C179D4D874852045F3B9F8E" ma:contentTypeVersion="6" ma:contentTypeDescription="Create a new document." ma:contentTypeScope="" ma:versionID="186413d5ca61f8584f4eef7ff41d8d9b">
  <xsd:schema xmlns:xsd="http://www.w3.org/2001/XMLSchema" xmlns:xs="http://www.w3.org/2001/XMLSchema" xmlns:p="http://schemas.microsoft.com/office/2006/metadata/properties" xmlns:ns2="2c651d4b-b8e1-412b-a4c3-e5e0b4a248b4" xmlns:ns3="4ef1703b-50d8-4072-a4b6-cf74cad22d3d" targetNamespace="http://schemas.microsoft.com/office/2006/metadata/properties" ma:root="true" ma:fieldsID="4aa3b9b8d1e2978ecdf06e7a0e64def2" ns2:_="" ns3:_="">
    <xsd:import namespace="2c651d4b-b8e1-412b-a4c3-e5e0b4a248b4"/>
    <xsd:import namespace="4ef1703b-50d8-4072-a4b6-cf74cad22d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51d4b-b8e1-412b-a4c3-e5e0b4a24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1703b-50d8-4072-a4b6-cf74cad22d3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C76EA4-2762-4106-953B-03AD4F3E797C}">
  <ds:schemaRefs>
    <ds:schemaRef ds:uri="http://purl.org/dc/dcmitype/"/>
    <ds:schemaRef ds:uri="2c651d4b-b8e1-412b-a4c3-e5e0b4a248b4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4ef1703b-50d8-4072-a4b6-cf74cad22d3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E065E39-4C62-4447-A0AD-2B487F0BE9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5B00A0-82F6-41C8-9381-C5DB4B9049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51d4b-b8e1-412b-a4c3-e5e0b4a248b4"/>
    <ds:schemaRef ds:uri="4ef1703b-50d8-4072-a4b6-cf74cad22d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BSW Hospitals Group Presentation Templates</Template>
  <TotalTime>549</TotalTime>
  <Words>532</Words>
  <Application>Microsoft Office PowerPoint</Application>
  <PresentationFormat>Custom</PresentationFormat>
  <Paragraphs>135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Office Theme</vt:lpstr>
      <vt:lpstr>Layout pages</vt:lpstr>
      <vt:lpstr>Section Headers</vt:lpstr>
      <vt:lpstr>End Page</vt:lpstr>
      <vt:lpstr>Care Organisation Committee Structures</vt:lpstr>
      <vt:lpstr>Care Organisation Management Committee (COMC) </vt:lpstr>
      <vt:lpstr>Quality and Safety Committee (Q&amp;S)</vt:lpstr>
      <vt:lpstr>Finance and Performance (F&amp;P) </vt:lpstr>
      <vt:lpstr>People and Culture Committee (P&amp;C) Bi-Monthly</vt:lpstr>
      <vt:lpstr>Strategy Deployment Committee (SD) Bi-monthly</vt:lpstr>
    </vt:vector>
  </TitlesOfParts>
  <Company>Salisbury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TALBOTT, Alex (SALISBURY NHS FOUNDATION TRUST)</dc:creator>
  <cp:lastModifiedBy>SANDERS, Kylie (BSW HOSPITALS GROUP - SFT)</cp:lastModifiedBy>
  <cp:revision>9</cp:revision>
  <dcterms:created xsi:type="dcterms:W3CDTF">2026-06-15T13:56:23Z</dcterms:created>
  <dcterms:modified xsi:type="dcterms:W3CDTF">2026-10-05T11:59:34Z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0x010100F20CB8D65C179D4D874852045F3B9F8E</vt:lpwstr>
  </property>
</Properties>
</file>