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8" r:id="rId3"/>
    <p:sldId id="272" r:id="rId4"/>
    <p:sldId id="271" r:id="rId5"/>
    <p:sldId id="270" r:id="rId6"/>
    <p:sldId id="273" r:id="rId7"/>
    <p:sldId id="266" r:id="rId8"/>
    <p:sldId id="264" r:id="rId9"/>
    <p:sldId id="269" r:id="rId10"/>
    <p:sldId id="268" r:id="rId11"/>
  </p:sldIdLst>
  <p:sldSz cx="9144000" cy="6858000" type="screen4x3"/>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5563"/>
    <a:srgbClr val="0074C5"/>
    <a:srgbClr val="78BE20"/>
    <a:srgbClr val="009F98"/>
    <a:srgbClr val="003087"/>
    <a:srgbClr val="AE2573"/>
    <a:srgbClr val="3300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3" autoAdjust="0"/>
    <p:restoredTop sz="94627"/>
  </p:normalViewPr>
  <p:slideViewPr>
    <p:cSldViewPr snapToGrid="0" snapToObjects="1">
      <p:cViewPr>
        <p:scale>
          <a:sx n="70" d="100"/>
          <a:sy n="70" d="100"/>
        </p:scale>
        <p:origin x="-1854" y="-46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70" d="100"/>
          <a:sy n="70" d="100"/>
        </p:scale>
        <p:origin x="-32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1E1B7-3EBD-4FDF-B688-99D8F040432A}" type="datetimeFigureOut">
              <a:rPr lang="en-GB" smtClean="0"/>
              <a:t>27/01/2021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ADC703-A53D-4475-8D57-C14647F6D889}" type="slidenum">
              <a:rPr lang="en-GB" smtClean="0"/>
              <a:t>‹#›</a:t>
            </a:fld>
            <a:endParaRPr lang="en-GB"/>
          </a:p>
        </p:txBody>
      </p:sp>
    </p:spTree>
    <p:extLst>
      <p:ext uri="{BB962C8B-B14F-4D97-AF65-F5344CB8AC3E}">
        <p14:creationId xmlns:p14="http://schemas.microsoft.com/office/powerpoint/2010/main" val="224649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ADC703-A53D-4475-8D57-C14647F6D889}" type="slidenum">
              <a:rPr lang="en-GB" smtClean="0"/>
              <a:t>2</a:t>
            </a:fld>
            <a:endParaRPr lang="en-GB"/>
          </a:p>
        </p:txBody>
      </p:sp>
    </p:spTree>
    <p:extLst>
      <p:ext uri="{BB962C8B-B14F-4D97-AF65-F5344CB8AC3E}">
        <p14:creationId xmlns:p14="http://schemas.microsoft.com/office/powerpoint/2010/main" val="1408803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1376412"/>
            <a:ext cx="9144000" cy="5481588"/>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5007" y="370099"/>
            <a:ext cx="1354356" cy="671423"/>
          </a:xfrm>
          <a:prstGeom prst="rect">
            <a:avLst/>
          </a:prstGeom>
        </p:spPr>
      </p:pic>
      <p:sp>
        <p:nvSpPr>
          <p:cNvPr id="9" name="Rectangle 8"/>
          <p:cNvSpPr/>
          <p:nvPr userDrawn="1"/>
        </p:nvSpPr>
        <p:spPr>
          <a:xfrm>
            <a:off x="0" y="4404348"/>
            <a:ext cx="9144000" cy="1807495"/>
          </a:xfrm>
          <a:prstGeom prst="rect">
            <a:avLst/>
          </a:prstGeom>
          <a:solidFill>
            <a:srgbClr val="00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784783" y="6215865"/>
            <a:ext cx="549830" cy="642135"/>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6333424" y="6215865"/>
            <a:ext cx="1337910" cy="642135"/>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7661711" y="6215865"/>
            <a:ext cx="134752" cy="64213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796463" y="6215865"/>
            <a:ext cx="336884" cy="642135"/>
          </a:xfrm>
          <a:prstGeom prst="rect">
            <a:avLst/>
          </a:prstGeom>
          <a:solidFill>
            <a:srgbClr val="00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8133348" y="6215865"/>
            <a:ext cx="1010652" cy="64213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userDrawn="1"/>
        </p:nvSpPr>
        <p:spPr>
          <a:xfrm>
            <a:off x="673768" y="6367655"/>
            <a:ext cx="4444141" cy="338554"/>
          </a:xfrm>
          <a:prstGeom prst="rect">
            <a:avLst/>
          </a:prstGeom>
          <a:noFill/>
        </p:spPr>
        <p:txBody>
          <a:bodyPr wrap="square" rtlCol="0">
            <a:spAutoFit/>
          </a:bodyPr>
          <a:lstStyle/>
          <a:p>
            <a:r>
              <a:rPr lang="en-US" sz="1600" dirty="0" smtClean="0">
                <a:solidFill>
                  <a:schemeClr val="bg1"/>
                </a:solidFill>
                <a:latin typeface="Arial" charset="0"/>
                <a:ea typeface="Arial" charset="0"/>
                <a:cs typeface="Arial" charset="0"/>
              </a:rPr>
              <a:t>An</a:t>
            </a:r>
            <a:r>
              <a:rPr lang="en-US" sz="1600" baseline="0" dirty="0" smtClean="0">
                <a:solidFill>
                  <a:schemeClr val="bg1"/>
                </a:solidFill>
                <a:latin typeface="Arial" charset="0"/>
                <a:ea typeface="Arial" charset="0"/>
                <a:cs typeface="Arial" charset="0"/>
              </a:rPr>
              <a:t> outstanding experience for every patient </a:t>
            </a:r>
            <a:endParaRPr lang="en-US" sz="1600" dirty="0">
              <a:solidFill>
                <a:schemeClr val="bg1"/>
              </a:solidFill>
              <a:latin typeface="Arial" charset="0"/>
              <a:ea typeface="Arial" charset="0"/>
              <a:cs typeface="Arial" charset="0"/>
            </a:endParaRPr>
          </a:p>
        </p:txBody>
      </p:sp>
      <p:sp>
        <p:nvSpPr>
          <p:cNvPr id="2" name="Title 1"/>
          <p:cNvSpPr>
            <a:spLocks noGrp="1"/>
          </p:cNvSpPr>
          <p:nvPr>
            <p:ph type="ctrTitle"/>
          </p:nvPr>
        </p:nvSpPr>
        <p:spPr>
          <a:xfrm>
            <a:off x="685800" y="2152267"/>
            <a:ext cx="5888255" cy="2092473"/>
          </a:xfrm>
        </p:spPr>
        <p:txBody>
          <a:bodyPr anchor="t">
            <a:normAutofit/>
          </a:bodyPr>
          <a:lstStyle>
            <a:lvl1pPr algn="l">
              <a:defRPr sz="4800" b="1">
                <a:solidFill>
                  <a:schemeClr val="bg1"/>
                </a:solidFill>
                <a:latin typeface="Arial" charset="0"/>
                <a:ea typeface="Arial" charset="0"/>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71363" y="4670441"/>
            <a:ext cx="3351997" cy="143197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17456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0250" y="383823"/>
            <a:ext cx="7886700" cy="1590500"/>
          </a:xfrm>
        </p:spPr>
        <p:txBody>
          <a:bodyPr anchor="b">
            <a:noAutofit/>
          </a:bodyPr>
          <a:lstStyle>
            <a:lvl1pPr>
              <a:defRPr sz="5400">
                <a:solidFill>
                  <a:srgbClr val="425563"/>
                </a:solidFill>
                <a:latin typeface="Arial" charset="0"/>
                <a:ea typeface="Arial" charset="0"/>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730250" y="3183467"/>
            <a:ext cx="7886700" cy="2993495"/>
          </a:xfrm>
        </p:spPr>
        <p:txBody>
          <a:bodyPr/>
          <a:lstStyle>
            <a:lvl1pPr>
              <a:defRPr>
                <a:solidFill>
                  <a:srgbClr val="425563"/>
                </a:solidFill>
                <a:latin typeface="Arial" charset="0"/>
                <a:ea typeface="Arial" charset="0"/>
                <a:cs typeface="Arial" charset="0"/>
              </a:defRPr>
            </a:lvl1pPr>
            <a:lvl2pPr>
              <a:defRPr>
                <a:solidFill>
                  <a:srgbClr val="425563"/>
                </a:solidFill>
                <a:latin typeface="Arial" charset="0"/>
                <a:ea typeface="Arial" charset="0"/>
                <a:cs typeface="Arial" charset="0"/>
              </a:defRPr>
            </a:lvl2pPr>
            <a:lvl3pPr>
              <a:defRPr>
                <a:solidFill>
                  <a:srgbClr val="425563"/>
                </a:solidFill>
                <a:latin typeface="Arial" charset="0"/>
                <a:ea typeface="Arial" charset="0"/>
                <a:cs typeface="Arial" charset="0"/>
              </a:defRPr>
            </a:lvl3pPr>
            <a:lvl4pPr>
              <a:defRPr>
                <a:solidFill>
                  <a:srgbClr val="425563"/>
                </a:solidFill>
                <a:latin typeface="Arial" charset="0"/>
                <a:ea typeface="Arial" charset="0"/>
                <a:cs typeface="Arial" charset="0"/>
              </a:defRPr>
            </a:lvl4pPr>
            <a:lvl5pPr>
              <a:defRPr>
                <a:solidFill>
                  <a:srgbClr val="425563"/>
                </a:solidFill>
                <a:latin typeface="Arial" charset="0"/>
                <a:ea typeface="Arial" charset="0"/>
                <a:cs typeface="Arial"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2204185"/>
            <a:ext cx="2360778" cy="311470"/>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620219" y="2202130"/>
            <a:ext cx="554447" cy="312470"/>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2135407" y="2202130"/>
            <a:ext cx="1349147" cy="312470"/>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126207" y="2202130"/>
            <a:ext cx="135884" cy="31247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247858" y="2202130"/>
            <a:ext cx="339713" cy="312470"/>
          </a:xfrm>
          <a:prstGeom prst="rect">
            <a:avLst/>
          </a:prstGeom>
          <a:solidFill>
            <a:srgbClr val="00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3508410" y="2202130"/>
            <a:ext cx="1019140" cy="312470"/>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88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1200" y="524406"/>
            <a:ext cx="7799387" cy="965727"/>
          </a:xfrm>
        </p:spPr>
        <p:txBody>
          <a:bodyPr anchor="t">
            <a:normAutofit/>
          </a:bodyPr>
          <a:lstStyle>
            <a:lvl1pPr>
              <a:defRPr sz="4400">
                <a:solidFill>
                  <a:srgbClr val="425563"/>
                </a:solidFill>
                <a:latin typeface="Arial" charset="0"/>
                <a:ea typeface="Arial" charset="0"/>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11200" y="2038176"/>
            <a:ext cx="7799388" cy="4091691"/>
          </a:xfrm>
        </p:spPr>
        <p:txBody>
          <a:bodyPr/>
          <a:lstStyle>
            <a:lvl1pPr marL="0" indent="0">
              <a:buNone/>
              <a:defRPr sz="2400">
                <a:solidFill>
                  <a:srgbClr val="42556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Rectangle 6"/>
          <p:cNvSpPr/>
          <p:nvPr userDrawn="1"/>
        </p:nvSpPr>
        <p:spPr>
          <a:xfrm>
            <a:off x="0" y="6555600"/>
            <a:ext cx="9144000" cy="302400"/>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784783" y="6556821"/>
            <a:ext cx="549830" cy="302400"/>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333424" y="6556821"/>
            <a:ext cx="1337910" cy="301179"/>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7661711" y="6556821"/>
            <a:ext cx="134752" cy="301179"/>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796463" y="6556821"/>
            <a:ext cx="336884" cy="301179"/>
          </a:xfrm>
          <a:prstGeom prst="rect">
            <a:avLst/>
          </a:prstGeom>
          <a:solidFill>
            <a:srgbClr val="00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8133348" y="6556821"/>
            <a:ext cx="1010652" cy="301179"/>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88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and content">
    <p:spTree>
      <p:nvGrpSpPr>
        <p:cNvPr id="1" name=""/>
        <p:cNvGrpSpPr/>
        <p:nvPr/>
      </p:nvGrpSpPr>
      <p:grpSpPr>
        <a:xfrm>
          <a:off x="0" y="0"/>
          <a:ext cx="0" cy="0"/>
          <a:chOff x="0" y="0"/>
          <a:chExt cx="0" cy="0"/>
        </a:xfrm>
      </p:grpSpPr>
      <p:sp>
        <p:nvSpPr>
          <p:cNvPr id="4" name="Rectangle 3"/>
          <p:cNvSpPr/>
          <p:nvPr userDrawn="1"/>
        </p:nvSpPr>
        <p:spPr>
          <a:xfrm>
            <a:off x="0" y="6556375"/>
            <a:ext cx="9144000" cy="301625"/>
          </a:xfrm>
          <a:prstGeom prst="rect">
            <a:avLst/>
          </a:prstGeom>
          <a:solidFill>
            <a:srgbClr val="0074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5784850" y="6556375"/>
            <a:ext cx="549275" cy="303213"/>
          </a:xfrm>
          <a:prstGeom prst="rect">
            <a:avLst/>
          </a:prstGeom>
          <a:solidFill>
            <a:srgbClr val="3300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userDrawn="1"/>
        </p:nvSpPr>
        <p:spPr>
          <a:xfrm>
            <a:off x="6334125" y="6556375"/>
            <a:ext cx="1336675" cy="301625"/>
          </a:xfrm>
          <a:prstGeom prst="rect">
            <a:avLst/>
          </a:prstGeom>
          <a:solidFill>
            <a:srgbClr val="AE25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userDrawn="1"/>
        </p:nvSpPr>
        <p:spPr>
          <a:xfrm>
            <a:off x="7661275" y="6556375"/>
            <a:ext cx="134938" cy="3016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7796213" y="6556375"/>
            <a:ext cx="336550" cy="301625"/>
          </a:xfrm>
          <a:prstGeom prst="rect">
            <a:avLst/>
          </a:prstGeom>
          <a:solidFill>
            <a:srgbClr val="009F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8132763" y="6556375"/>
            <a:ext cx="1011237" cy="301625"/>
          </a:xfrm>
          <a:prstGeom prst="rect">
            <a:avLst/>
          </a:prstGeom>
          <a:solidFill>
            <a:srgbClr val="78BE2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11200" y="524406"/>
            <a:ext cx="7799387" cy="965727"/>
          </a:xfrm>
        </p:spPr>
        <p:txBody>
          <a:bodyPr anchor="t">
            <a:normAutofit/>
          </a:bodyPr>
          <a:lstStyle>
            <a:lvl1pPr>
              <a:defRPr sz="4400">
                <a:solidFill>
                  <a:srgbClr val="425563"/>
                </a:solidFill>
                <a:latin typeface="Arial" charset="0"/>
                <a:ea typeface="Arial" charset="0"/>
                <a:cs typeface="Arial" charset="0"/>
              </a:defRPr>
            </a:lvl1pPr>
          </a:lstStyle>
          <a:p>
            <a:r>
              <a:rPr lang="en-US" smtClean="0"/>
              <a:t>Click to edit Master title style</a:t>
            </a:r>
            <a:endParaRPr lang="en-US" dirty="0"/>
          </a:p>
        </p:txBody>
      </p:sp>
      <p:sp>
        <p:nvSpPr>
          <p:cNvPr id="13" name="Content Placeholder 2"/>
          <p:cNvSpPr>
            <a:spLocks noGrp="1"/>
          </p:cNvSpPr>
          <p:nvPr>
            <p:ph idx="11"/>
          </p:nvPr>
        </p:nvSpPr>
        <p:spPr>
          <a:xfrm>
            <a:off x="730250" y="1760561"/>
            <a:ext cx="7886700" cy="4416401"/>
          </a:xfrm>
        </p:spPr>
        <p:txBody>
          <a:bodyPr/>
          <a:lstStyle>
            <a:lvl1pPr>
              <a:defRPr>
                <a:solidFill>
                  <a:srgbClr val="425563"/>
                </a:solidFill>
                <a:latin typeface="Arial" charset="0"/>
                <a:ea typeface="Arial" charset="0"/>
                <a:cs typeface="Arial" charset="0"/>
              </a:defRPr>
            </a:lvl1pPr>
            <a:lvl2pPr>
              <a:defRPr>
                <a:solidFill>
                  <a:srgbClr val="425563"/>
                </a:solidFill>
                <a:latin typeface="Arial" charset="0"/>
                <a:ea typeface="Arial" charset="0"/>
                <a:cs typeface="Arial" charset="0"/>
              </a:defRPr>
            </a:lvl2pPr>
            <a:lvl3pPr>
              <a:defRPr>
                <a:solidFill>
                  <a:srgbClr val="425563"/>
                </a:solidFill>
                <a:latin typeface="Arial" charset="0"/>
                <a:ea typeface="Arial" charset="0"/>
                <a:cs typeface="Arial" charset="0"/>
              </a:defRPr>
            </a:lvl3pPr>
            <a:lvl4pPr>
              <a:defRPr>
                <a:solidFill>
                  <a:srgbClr val="425563"/>
                </a:solidFill>
                <a:latin typeface="Arial" charset="0"/>
                <a:ea typeface="Arial" charset="0"/>
                <a:cs typeface="Arial" charset="0"/>
              </a:defRPr>
            </a:lvl4pPr>
            <a:lvl5pPr>
              <a:defRPr>
                <a:solidFill>
                  <a:srgbClr val="425563"/>
                </a:solidFill>
                <a:latin typeface="Arial" charset="0"/>
                <a:ea typeface="Arial" charset="0"/>
                <a:cs typeface="Arial"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61453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8B867A-307D-5E44-9728-4FEBD0F113C2}" type="datetimeFigureOut">
              <a:rPr lang="en-US" smtClean="0"/>
              <a:t>1/27/2021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F3111-A38B-5F46-9EE4-AC143C5A5543}" type="slidenum">
              <a:rPr lang="en-US" smtClean="0"/>
              <a:t>‹#›</a:t>
            </a:fld>
            <a:endParaRPr lang="en-US"/>
          </a:p>
        </p:txBody>
      </p:sp>
    </p:spTree>
    <p:extLst>
      <p:ext uri="{BB962C8B-B14F-4D97-AF65-F5344CB8AC3E}">
        <p14:creationId xmlns:p14="http://schemas.microsoft.com/office/powerpoint/2010/main" val="465360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hsbsa.nhs.uk/member-hub/leaving-or-taking-break-scheme" TargetMode="External"/><Relationship Id="rId2" Type="http://schemas.openxmlformats.org/officeDocument/2006/relationships/hyperlink" Target="https://www.nhsbsa.nhs.uk/nhs-pensions" TargetMode="External"/><Relationship Id="rId1" Type="http://schemas.openxmlformats.org/officeDocument/2006/relationships/slideLayout" Target="../slideLayouts/slideLayout3.xml"/><Relationship Id="rId4" Type="http://schemas.openxmlformats.org/officeDocument/2006/relationships/hyperlink" Target="http://www.nestpensions.org.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hyperlink" Target="mailto:sft.ess.support@nhs.net" TargetMode="External"/><Relationship Id="rId4" Type="http://schemas.openxmlformats.org/officeDocument/2006/relationships/hyperlink" Target="http://intranet/website/staff/howdoi/esrselfserviceguides/index.asp"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viewer.microguide.global/SALIS/ODP"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mailto:sft.medicalhr@nhs.net" TargetMode="External"/><Relationship Id="rId2" Type="http://schemas.openxmlformats.org/officeDocument/2006/relationships/hyperlink" Target="mailto:sft.peopleops@nhs.net" TargetMode="External"/><Relationship Id="rId1" Type="http://schemas.openxmlformats.org/officeDocument/2006/relationships/slideLayout" Target="../slideLayouts/slideLayout3.xml"/><Relationship Id="rId5" Type="http://schemas.openxmlformats.org/officeDocument/2006/relationships/hyperlink" Target="mailto:sft.ess.support@nhs.net" TargetMode="External"/><Relationship Id="rId4" Type="http://schemas.openxmlformats.org/officeDocument/2006/relationships/hyperlink" Target="mailto:sft.recruitment@nhs.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OD &amp; People </a:t>
            </a:r>
            <a:r>
              <a:rPr lang="en-US" dirty="0"/>
              <a:t/>
            </a:r>
            <a:br>
              <a:rPr lang="en-US" dirty="0"/>
            </a:br>
            <a:r>
              <a:rPr lang="en-US" dirty="0" smtClean="0"/>
              <a:t>Directorate</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Additional Information</a:t>
            </a:r>
            <a:endParaRPr lang="en-US" dirty="0"/>
          </a:p>
        </p:txBody>
      </p:sp>
    </p:spTree>
    <p:custDataLst>
      <p:tags r:id="rId1"/>
    </p:custDataLst>
    <p:extLst>
      <p:ext uri="{BB962C8B-B14F-4D97-AF65-F5344CB8AC3E}">
        <p14:creationId xmlns:p14="http://schemas.microsoft.com/office/powerpoint/2010/main" val="1055949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7163" y="471488"/>
            <a:ext cx="78867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lgn="l" rtl="0" eaLnBrk="0" fontAlgn="base" hangingPunct="0">
              <a:lnSpc>
                <a:spcPct val="90000"/>
              </a:lnSpc>
              <a:spcBef>
                <a:spcPct val="0"/>
              </a:spcBef>
              <a:spcAft>
                <a:spcPct val="0"/>
              </a:spcAft>
              <a:defRPr sz="4400" kern="1200">
                <a:solidFill>
                  <a:srgbClr val="425563"/>
                </a:solidFill>
                <a:latin typeface="Arial" charset="0"/>
                <a:ea typeface="Arial" charset="0"/>
                <a:cs typeface="Arial" charset="0"/>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eaLnBrk="1" hangingPunct="1">
              <a:defRPr/>
            </a:pPr>
            <a:endParaRPr lang="en-US" altLang="en-US" sz="4800" dirty="0" smtClean="0"/>
          </a:p>
        </p:txBody>
      </p:sp>
      <p:sp>
        <p:nvSpPr>
          <p:cNvPr id="7171" name="Content Placeholder 2"/>
          <p:cNvSpPr txBox="1">
            <a:spLocks/>
          </p:cNvSpPr>
          <p:nvPr/>
        </p:nvSpPr>
        <p:spPr bwMode="auto">
          <a:xfrm>
            <a:off x="157163" y="771525"/>
            <a:ext cx="8986837" cy="587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685800" indent="-22860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buFont typeface="Arial" charset="0"/>
              <a:buNone/>
            </a:pPr>
            <a:r>
              <a:rPr lang="en-US" altLang="en-US" sz="3200" b="1" dirty="0">
                <a:solidFill>
                  <a:srgbClr val="0074C5"/>
                </a:solidFill>
              </a:rPr>
              <a:t>Follow </a:t>
            </a:r>
            <a:r>
              <a:rPr lang="en-US" altLang="en-US" sz="3200" b="1" dirty="0" smtClean="0">
                <a:solidFill>
                  <a:srgbClr val="0074C5"/>
                </a:solidFill>
              </a:rPr>
              <a:t>the Trust on the </a:t>
            </a:r>
            <a:r>
              <a:rPr lang="en-US" altLang="en-US" sz="3200" b="1" dirty="0">
                <a:solidFill>
                  <a:srgbClr val="0074C5"/>
                </a:solidFill>
              </a:rPr>
              <a:t>following to be kept up to date with what’s going on:</a:t>
            </a:r>
          </a:p>
          <a:p>
            <a:pPr eaLnBrk="1" hangingPunct="1">
              <a:buFont typeface="Arial" charset="0"/>
              <a:buNone/>
            </a:pPr>
            <a:endParaRPr lang="en-US" altLang="en-US" sz="3200" b="1" dirty="0">
              <a:solidFill>
                <a:srgbClr val="0074C5"/>
              </a:solidFill>
            </a:endParaRPr>
          </a:p>
          <a:p>
            <a:pPr eaLnBrk="1" hangingPunct="1">
              <a:buFont typeface="Arial" charset="0"/>
              <a:buNone/>
            </a:pPr>
            <a:r>
              <a:rPr lang="en-US" altLang="en-US" sz="3200" b="1" dirty="0">
                <a:solidFill>
                  <a:srgbClr val="0074C5"/>
                </a:solidFill>
              </a:rPr>
              <a:t>	@</a:t>
            </a:r>
            <a:r>
              <a:rPr lang="en-US" altLang="en-US" sz="3200" b="1" dirty="0" err="1">
                <a:solidFill>
                  <a:srgbClr val="0074C5"/>
                </a:solidFill>
              </a:rPr>
              <a:t>SDHRecruitment</a:t>
            </a:r>
            <a:r>
              <a:rPr lang="en-US" altLang="en-US" sz="3200" b="1" dirty="0">
                <a:solidFill>
                  <a:srgbClr val="0074C5"/>
                </a:solidFill>
              </a:rPr>
              <a:t> – </a:t>
            </a:r>
            <a:r>
              <a:rPr lang="en-US" altLang="en-US" sz="2400" dirty="0"/>
              <a:t>the Recruitment Services Team</a:t>
            </a:r>
            <a:endParaRPr lang="en-US" altLang="en-US" sz="2400" b="1" dirty="0">
              <a:solidFill>
                <a:srgbClr val="0074C5"/>
              </a:solidFill>
            </a:endParaRPr>
          </a:p>
          <a:p>
            <a:pPr eaLnBrk="1" hangingPunct="1">
              <a:buFont typeface="Arial" charset="0"/>
              <a:buNone/>
            </a:pPr>
            <a:r>
              <a:rPr lang="en-US" altLang="en-US" sz="3200" b="1" dirty="0">
                <a:solidFill>
                  <a:srgbClr val="0074C5"/>
                </a:solidFill>
              </a:rPr>
              <a:t> 	@</a:t>
            </a:r>
            <a:r>
              <a:rPr lang="en-US" altLang="en-US" sz="3200" b="1" dirty="0" err="1">
                <a:solidFill>
                  <a:srgbClr val="0074C5"/>
                </a:solidFill>
              </a:rPr>
              <a:t>SalisburyNHS</a:t>
            </a:r>
            <a:r>
              <a:rPr lang="en-US" altLang="en-US" sz="3200" b="1" dirty="0">
                <a:solidFill>
                  <a:srgbClr val="0074C5"/>
                </a:solidFill>
              </a:rPr>
              <a:t> – </a:t>
            </a:r>
            <a:r>
              <a:rPr lang="en-US" altLang="en-US" sz="2400" dirty="0"/>
              <a:t>the Main Hospital Twitter page</a:t>
            </a:r>
          </a:p>
          <a:p>
            <a:pPr eaLnBrk="1" hangingPunct="1">
              <a:buFont typeface="Arial" charset="0"/>
              <a:buNone/>
            </a:pPr>
            <a:endParaRPr lang="en-US" altLang="en-US" sz="2400" dirty="0"/>
          </a:p>
          <a:p>
            <a:pPr eaLnBrk="1" hangingPunct="1">
              <a:buFont typeface="Arial" charset="0"/>
              <a:buNone/>
            </a:pPr>
            <a:r>
              <a:rPr lang="en-US" altLang="en-US" sz="3200" b="1" dirty="0">
                <a:solidFill>
                  <a:srgbClr val="0074C5"/>
                </a:solidFill>
              </a:rPr>
              <a:t>	@</a:t>
            </a:r>
            <a:r>
              <a:rPr lang="en-US" altLang="en-US" sz="3200" b="1" dirty="0" err="1">
                <a:solidFill>
                  <a:srgbClr val="0074C5"/>
                </a:solidFill>
              </a:rPr>
              <a:t>salisburydistricthospital</a:t>
            </a:r>
            <a:r>
              <a:rPr lang="en-US" altLang="en-US" sz="3200" b="1" dirty="0">
                <a:solidFill>
                  <a:srgbClr val="0074C5"/>
                </a:solidFill>
              </a:rPr>
              <a:t> – </a:t>
            </a:r>
            <a:r>
              <a:rPr lang="en-US" altLang="en-US" sz="2400" dirty="0"/>
              <a:t>the Main Hospital 							     Facebook Page</a:t>
            </a:r>
          </a:p>
          <a:p>
            <a:pPr eaLnBrk="1" hangingPunct="1">
              <a:buFont typeface="Arial" charset="0"/>
              <a:buNone/>
            </a:pPr>
            <a:r>
              <a:rPr lang="en-US" altLang="en-US" sz="2400" dirty="0"/>
              <a:t>              </a:t>
            </a:r>
            <a:r>
              <a:rPr lang="en-US" altLang="en-US" sz="3200" b="1" dirty="0">
                <a:solidFill>
                  <a:srgbClr val="0074C5"/>
                </a:solidFill>
              </a:rPr>
              <a:t>Salisbury NHS Foundation Trust – </a:t>
            </a:r>
            <a:r>
              <a:rPr lang="en-US" altLang="en-US" sz="2400" dirty="0"/>
              <a:t>The Hospital’s 							    LinkedIn page</a:t>
            </a:r>
            <a:endParaRPr lang="en-US" altLang="en-US" sz="3200" dirty="0"/>
          </a:p>
          <a:p>
            <a:pPr eaLnBrk="1" hangingPunct="1">
              <a:buFont typeface="Arial" charset="0"/>
              <a:buNone/>
            </a:pPr>
            <a:endParaRPr lang="en-US" altLang="en-US" sz="2400" b="1" dirty="0">
              <a:solidFill>
                <a:srgbClr val="0074C5"/>
              </a:solidFill>
            </a:endParaRPr>
          </a:p>
          <a:p>
            <a:pPr eaLnBrk="1" hangingPunct="1">
              <a:buFont typeface="Arial" charset="0"/>
              <a:buNone/>
            </a:pPr>
            <a:endParaRPr lang="en-US" altLang="en-US" sz="2400" b="1" dirty="0">
              <a:solidFill>
                <a:srgbClr val="0074C5"/>
              </a:solidFill>
            </a:endParaRPr>
          </a:p>
        </p:txBody>
      </p:sp>
      <p:pic>
        <p:nvPicPr>
          <p:cNvPr id="7172" name="Picture 5"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l="2510"/>
          <a:stretch>
            <a:fillRect/>
          </a:stretch>
        </p:blipFill>
        <p:spPr bwMode="auto">
          <a:xfrm>
            <a:off x="134938" y="2316755"/>
            <a:ext cx="895350" cy="91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l="6689"/>
          <a:stretch>
            <a:fillRect/>
          </a:stretch>
        </p:blipFill>
        <p:spPr bwMode="auto">
          <a:xfrm>
            <a:off x="157163" y="3528919"/>
            <a:ext cx="89535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745413" y="171450"/>
            <a:ext cx="12144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4712245"/>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7431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Content</a:t>
            </a:r>
            <a:endParaRPr lang="en-US" sz="4000" b="1" dirty="0"/>
          </a:p>
        </p:txBody>
      </p:sp>
      <p:sp>
        <p:nvSpPr>
          <p:cNvPr id="3" name="Text Placeholder 2"/>
          <p:cNvSpPr>
            <a:spLocks noGrp="1"/>
          </p:cNvSpPr>
          <p:nvPr>
            <p:ph type="body" idx="1"/>
          </p:nvPr>
        </p:nvSpPr>
        <p:spPr>
          <a:xfrm>
            <a:off x="711200" y="1490134"/>
            <a:ext cx="3833504" cy="4639734"/>
          </a:xfrm>
        </p:spPr>
        <p:txBody>
          <a:bodyPr>
            <a:normAutofit/>
          </a:bodyPr>
          <a:lstStyle/>
          <a:p>
            <a:pPr marL="342900" indent="-342900">
              <a:buFont typeface="Arial" charset="0"/>
              <a:buChar char="•"/>
            </a:pPr>
            <a:r>
              <a:rPr lang="en-US" sz="1800" dirty="0" smtClean="0"/>
              <a:t>Pay Procedures</a:t>
            </a:r>
            <a:endParaRPr lang="en-US" sz="1800" dirty="0" smtClean="0"/>
          </a:p>
          <a:p>
            <a:pPr marL="342900" indent="-342900">
              <a:buFont typeface="Arial" charset="0"/>
              <a:buChar char="•"/>
            </a:pPr>
            <a:r>
              <a:rPr lang="en-US" sz="1800" dirty="0" smtClean="0"/>
              <a:t>NHS Pension Scheme</a:t>
            </a:r>
            <a:endParaRPr lang="en-US" sz="1800" dirty="0" smtClean="0"/>
          </a:p>
          <a:p>
            <a:pPr marL="342900" indent="-342900">
              <a:buFont typeface="Arial" charset="0"/>
              <a:buChar char="•"/>
            </a:pPr>
            <a:r>
              <a:rPr lang="en-US" sz="1800" dirty="0" smtClean="0"/>
              <a:t>Employee Self-Service/Manager Self Service</a:t>
            </a:r>
          </a:p>
          <a:p>
            <a:pPr marL="342900" indent="-342900">
              <a:buFont typeface="Arial" charset="0"/>
              <a:buChar char="•"/>
            </a:pPr>
            <a:r>
              <a:rPr lang="en-US" sz="1800" dirty="0" smtClean="0"/>
              <a:t>Policies and Procedures</a:t>
            </a:r>
          </a:p>
          <a:p>
            <a:pPr marL="342900" indent="-342900">
              <a:buFont typeface="Arial" charset="0"/>
              <a:buChar char="•"/>
            </a:pPr>
            <a:r>
              <a:rPr lang="en-US" sz="1800" dirty="0" smtClean="0"/>
              <a:t>100 day questionnaire</a:t>
            </a:r>
          </a:p>
          <a:p>
            <a:pPr marL="342900" indent="-342900">
              <a:buFont typeface="Arial" charset="0"/>
              <a:buChar char="•"/>
            </a:pPr>
            <a:r>
              <a:rPr lang="en-US" sz="1800" dirty="0" smtClean="0"/>
              <a:t>OD &amp; People contact (HR)</a:t>
            </a:r>
            <a:endParaRPr lang="en-US" sz="1800" dirty="0" smtClean="0"/>
          </a:p>
          <a:p>
            <a:pPr marL="342900" indent="-342900">
              <a:buFont typeface="Arial" charset="0"/>
              <a:buChar char="•"/>
            </a:pPr>
            <a:r>
              <a:rPr lang="en-US" sz="1800" dirty="0" smtClean="0"/>
              <a:t>Useful contact numbers</a:t>
            </a:r>
          </a:p>
          <a:p>
            <a:pPr marL="342900" indent="-342900">
              <a:buFont typeface="Arial" charset="0"/>
              <a:buChar char="•"/>
            </a:pPr>
            <a:r>
              <a:rPr lang="en-US" sz="1800" dirty="0" smtClean="0"/>
              <a:t>Trust’s social media information</a:t>
            </a:r>
          </a:p>
          <a:p>
            <a:pPr marL="342900" indent="-342900">
              <a:buFont typeface="Arial" charset="0"/>
              <a:buChar char="•"/>
            </a:pPr>
            <a:endParaRPr lang="en-US" sz="1800" dirty="0" smtClean="0"/>
          </a:p>
          <a:p>
            <a:pPr marL="342900" indent="-342900">
              <a:buFont typeface="Arial" charset="0"/>
              <a:buChar char="•"/>
            </a:pPr>
            <a:endParaRPr lang="en-US" sz="1800" dirty="0" smtClean="0"/>
          </a:p>
          <a:p>
            <a:endParaRPr lang="en-US" sz="1800" dirty="0" smtClean="0"/>
          </a:p>
          <a:p>
            <a:endParaRPr lang="en-US" sz="1800" dirty="0" smtClean="0"/>
          </a:p>
        </p:txBody>
      </p:sp>
      <p:pic>
        <p:nvPicPr>
          <p:cNvPr id="4" name="Picture 2" descr="Z:\RECRUITMENT\Twitter\Comms Pictures\Staff_Nurs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176" y="3350285"/>
            <a:ext cx="4171165" cy="27795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Z:\RECRUITMENT\Twitter\Comms Pictures\Radnor_SeniorSister_CriticalCareAssistant-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176" y="379851"/>
            <a:ext cx="4171165" cy="278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855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Pay procedures</a:t>
            </a:r>
            <a:endParaRPr lang="en-GB" b="1" dirty="0"/>
          </a:p>
        </p:txBody>
      </p:sp>
      <p:sp>
        <p:nvSpPr>
          <p:cNvPr id="3" name="Text Placeholder 2"/>
          <p:cNvSpPr>
            <a:spLocks noGrp="1"/>
          </p:cNvSpPr>
          <p:nvPr>
            <p:ph type="body" idx="1"/>
          </p:nvPr>
        </p:nvSpPr>
        <p:spPr>
          <a:xfrm>
            <a:off x="711200" y="1490134"/>
            <a:ext cx="7799388" cy="4639734"/>
          </a:xfrm>
        </p:spPr>
        <p:txBody>
          <a:bodyPr>
            <a:normAutofit/>
          </a:bodyPr>
          <a:lstStyle/>
          <a:p>
            <a:pPr marL="342900" indent="-342900">
              <a:buFont typeface="Arial" charset="0"/>
              <a:buChar char="•"/>
            </a:pPr>
            <a:r>
              <a:rPr lang="en-GB" dirty="0" smtClean="0"/>
              <a:t>All employees, with the exception of Nurse (RN and HCA) and Medical Bank workers are paid monthly.</a:t>
            </a:r>
          </a:p>
          <a:p>
            <a:pPr marL="342900" indent="-342900">
              <a:buFont typeface="Arial" charset="0"/>
              <a:buChar char="•"/>
            </a:pPr>
            <a:r>
              <a:rPr lang="en-GB" dirty="0" smtClean="0"/>
              <a:t>Salary payments are electronic, straight into a bank account and are made on 2</a:t>
            </a:r>
            <a:r>
              <a:rPr lang="en-GB" baseline="30000" dirty="0" smtClean="0"/>
              <a:t>nd</a:t>
            </a:r>
            <a:r>
              <a:rPr lang="en-GB" dirty="0" smtClean="0"/>
              <a:t> to last working day of the month.</a:t>
            </a:r>
          </a:p>
          <a:p>
            <a:pPr marL="342900" indent="-342900">
              <a:buFont typeface="Arial" charset="0"/>
              <a:buChar char="•"/>
            </a:pPr>
            <a:r>
              <a:rPr lang="en-GB" dirty="0" smtClean="0"/>
              <a:t>Salary payment date is slightly earlier at Christmas.</a:t>
            </a:r>
          </a:p>
          <a:p>
            <a:pPr marL="342900" indent="-342900">
              <a:buFont typeface="Arial" charset="0"/>
              <a:buChar char="•"/>
            </a:pPr>
            <a:r>
              <a:rPr lang="en-GB" dirty="0" smtClean="0"/>
              <a:t>Pay slips are electronic and viewable via employee self service (download app or via website).</a:t>
            </a:r>
          </a:p>
          <a:p>
            <a:pPr marL="342900" indent="-342900">
              <a:buFont typeface="Arial" charset="0"/>
              <a:buChar char="•"/>
            </a:pPr>
            <a:r>
              <a:rPr lang="en-GB" dirty="0" smtClean="0"/>
              <a:t>Bank (RN, HCA and Medical) workers are paid weekly.</a:t>
            </a:r>
          </a:p>
          <a:p>
            <a:endParaRPr lang="en-GB" dirty="0"/>
          </a:p>
        </p:txBody>
      </p:sp>
    </p:spTree>
    <p:extLst>
      <p:ext uri="{BB962C8B-B14F-4D97-AF65-F5344CB8AC3E}">
        <p14:creationId xmlns:p14="http://schemas.microsoft.com/office/powerpoint/2010/main" val="287268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524407"/>
            <a:ext cx="7799387" cy="635654"/>
          </a:xfrm>
        </p:spPr>
        <p:txBody>
          <a:bodyPr>
            <a:normAutofit fontScale="90000"/>
          </a:bodyPr>
          <a:lstStyle/>
          <a:p>
            <a:r>
              <a:rPr lang="en-GB" b="1" dirty="0" smtClean="0"/>
              <a:t>NHS Pension Scheme</a:t>
            </a:r>
            <a:endParaRPr lang="en-GB" b="1" dirty="0"/>
          </a:p>
        </p:txBody>
      </p:sp>
      <p:sp>
        <p:nvSpPr>
          <p:cNvPr id="3" name="Text Placeholder 2"/>
          <p:cNvSpPr>
            <a:spLocks noGrp="1"/>
          </p:cNvSpPr>
          <p:nvPr>
            <p:ph type="body" idx="1"/>
          </p:nvPr>
        </p:nvSpPr>
        <p:spPr>
          <a:xfrm>
            <a:off x="395785" y="1160062"/>
            <a:ext cx="8114803" cy="5281682"/>
          </a:xfrm>
        </p:spPr>
        <p:txBody>
          <a:bodyPr>
            <a:noAutofit/>
          </a:bodyPr>
          <a:lstStyle/>
          <a:p>
            <a:r>
              <a:rPr lang="en-GB" sz="1200" dirty="0">
                <a:solidFill>
                  <a:srgbClr val="002060"/>
                </a:solidFill>
                <a:latin typeface="Arial" panose="020B0604020202020204" pitchFamily="34" charset="0"/>
                <a:cs typeface="Arial" panose="020B0604020202020204" pitchFamily="34" charset="0"/>
              </a:rPr>
              <a:t>As an NHS employee when you commence employment with the Trust you will be automatically enrolled into the NHS Pension Scheme, or if you are not eligible to join the NHS Scheme you will be enrolled in the alternative scheme, National Employment Savings Trust (NEST).</a:t>
            </a:r>
          </a:p>
          <a:p>
            <a:r>
              <a:rPr lang="en-GB" sz="1200" dirty="0">
                <a:solidFill>
                  <a:srgbClr val="002060"/>
                </a:solidFill>
                <a:latin typeface="Arial" panose="020B0604020202020204" pitchFamily="34" charset="0"/>
                <a:cs typeface="Arial" panose="020B0604020202020204" pitchFamily="34" charset="0"/>
              </a:rPr>
              <a:t>Unfortunately you will not be eligible to join the NHS Pension Scheme in the following circumstances:-</a:t>
            </a:r>
          </a:p>
          <a:p>
            <a:r>
              <a:rPr lang="en-GB" sz="1200" dirty="0">
                <a:solidFill>
                  <a:srgbClr val="002060"/>
                </a:solidFill>
                <a:latin typeface="Arial" panose="020B0604020202020204" pitchFamily="34" charset="0"/>
                <a:cs typeface="Arial" panose="020B0604020202020204" pitchFamily="34" charset="0"/>
              </a:rPr>
              <a:t>- You are already in receipt of an NHS Pension.</a:t>
            </a:r>
          </a:p>
          <a:p>
            <a:r>
              <a:rPr lang="en-GB" sz="1200" dirty="0">
                <a:solidFill>
                  <a:srgbClr val="002060"/>
                </a:solidFill>
                <a:latin typeface="Arial" panose="020B0604020202020204" pitchFamily="34" charset="0"/>
                <a:cs typeface="Arial" panose="020B0604020202020204" pitchFamily="34" charset="0"/>
              </a:rPr>
              <a:t>- You are in receipt of an NHS Tier 2 Ill Health Pension</a:t>
            </a:r>
          </a:p>
          <a:p>
            <a:r>
              <a:rPr lang="en-GB" sz="1200" dirty="0">
                <a:solidFill>
                  <a:srgbClr val="002060"/>
                </a:solidFill>
                <a:latin typeface="Arial" panose="020B0604020202020204" pitchFamily="34" charset="0"/>
                <a:cs typeface="Arial" panose="020B0604020202020204" pitchFamily="34" charset="0"/>
              </a:rPr>
              <a:t>- You have reached maximum NHS Pensionable Service.</a:t>
            </a:r>
          </a:p>
          <a:p>
            <a:r>
              <a:rPr lang="en-GB" sz="1200" dirty="0">
                <a:solidFill>
                  <a:srgbClr val="002060"/>
                </a:solidFill>
                <a:latin typeface="Arial" panose="020B0604020202020204" pitchFamily="34" charset="0"/>
                <a:cs typeface="Arial" panose="020B0604020202020204" pitchFamily="34" charset="0"/>
              </a:rPr>
              <a:t>- You are over 75.</a:t>
            </a:r>
          </a:p>
          <a:p>
            <a:r>
              <a:rPr lang="en-GB" sz="1200" dirty="0">
                <a:solidFill>
                  <a:srgbClr val="002060"/>
                </a:solidFill>
                <a:latin typeface="Arial" panose="020B0604020202020204" pitchFamily="34" charset="0"/>
                <a:cs typeface="Arial" panose="020B0604020202020204" pitchFamily="34" charset="0"/>
              </a:rPr>
              <a:t>- You hold an honorary appointment</a:t>
            </a:r>
          </a:p>
          <a:p>
            <a:r>
              <a:rPr lang="en-GB" sz="1200" dirty="0">
                <a:solidFill>
                  <a:srgbClr val="002060"/>
                </a:solidFill>
                <a:latin typeface="Arial" panose="020B0604020202020204" pitchFamily="34" charset="0"/>
                <a:cs typeface="Arial" panose="020B0604020202020204" pitchFamily="34" charset="0"/>
              </a:rPr>
              <a:t>Further information on the NHS Pension scheme can be found here</a:t>
            </a:r>
          </a:p>
          <a:p>
            <a:r>
              <a:rPr lang="en-GB" sz="1200" dirty="0">
                <a:solidFill>
                  <a:srgbClr val="002060"/>
                </a:solidFill>
                <a:latin typeface="Arial" panose="020B0604020202020204" pitchFamily="34" charset="0"/>
                <a:cs typeface="Arial" panose="020B0604020202020204" pitchFamily="34" charset="0"/>
                <a:hlinkClick r:id="rId2"/>
              </a:rPr>
              <a:t>https://www.nhsbsa.nhs.uk/nhs-pensions</a:t>
            </a:r>
            <a:endParaRPr lang="en-GB" sz="1200" dirty="0">
              <a:solidFill>
                <a:srgbClr val="002060"/>
              </a:solidFill>
              <a:latin typeface="Arial" panose="020B0604020202020204" pitchFamily="34" charset="0"/>
              <a:cs typeface="Arial" panose="020B0604020202020204" pitchFamily="34" charset="0"/>
            </a:endParaRPr>
          </a:p>
          <a:p>
            <a:r>
              <a:rPr lang="en-GB" sz="1200" dirty="0">
                <a:solidFill>
                  <a:srgbClr val="002060"/>
                </a:solidFill>
                <a:latin typeface="Arial" panose="020B0604020202020204" pitchFamily="34" charset="0"/>
                <a:cs typeface="Arial" panose="020B0604020202020204" pitchFamily="34" charset="0"/>
              </a:rPr>
              <a:t>If you wish to opt out of the pension scheme you will need to complete for SD502, print and bring along with you on your first day. </a:t>
            </a:r>
          </a:p>
          <a:p>
            <a:r>
              <a:rPr lang="en-GB" sz="1200" dirty="0">
                <a:solidFill>
                  <a:srgbClr val="002060"/>
                </a:solidFill>
                <a:latin typeface="Arial" panose="020B0604020202020204" pitchFamily="34" charset="0"/>
                <a:cs typeface="Arial" panose="020B0604020202020204" pitchFamily="34" charset="0"/>
              </a:rPr>
              <a:t>Please use this link to find out more about leaving the pension scheme</a:t>
            </a:r>
          </a:p>
          <a:p>
            <a:r>
              <a:rPr lang="en-GB" sz="1200" dirty="0">
                <a:solidFill>
                  <a:srgbClr val="002060"/>
                </a:solidFill>
                <a:latin typeface="Arial" panose="020B0604020202020204" pitchFamily="34" charset="0"/>
                <a:cs typeface="Arial" panose="020B0604020202020204" pitchFamily="34" charset="0"/>
                <a:hlinkClick r:id="rId3"/>
              </a:rPr>
              <a:t>https://www.nhsbsa.nhs.uk/member-hub/leaving-or-taking-break-scheme</a:t>
            </a:r>
            <a:endParaRPr lang="en-GB" sz="1200" dirty="0">
              <a:solidFill>
                <a:srgbClr val="002060"/>
              </a:solidFill>
              <a:latin typeface="Arial" panose="020B0604020202020204" pitchFamily="34" charset="0"/>
              <a:cs typeface="Arial" panose="020B0604020202020204" pitchFamily="34" charset="0"/>
            </a:endParaRPr>
          </a:p>
          <a:p>
            <a:r>
              <a:rPr lang="en-GB" sz="1200" b="1" dirty="0">
                <a:solidFill>
                  <a:srgbClr val="002060"/>
                </a:solidFill>
                <a:latin typeface="Arial" panose="020B0604020202020204" pitchFamily="34" charset="0"/>
                <a:cs typeface="Arial" panose="020B0604020202020204" pitchFamily="34" charset="0"/>
              </a:rPr>
              <a:t>Alternative Scheme (NEST)</a:t>
            </a:r>
            <a:endParaRPr lang="en-GB" sz="1200" dirty="0">
              <a:solidFill>
                <a:srgbClr val="002060"/>
              </a:solidFill>
              <a:latin typeface="Arial" panose="020B0604020202020204" pitchFamily="34" charset="0"/>
              <a:cs typeface="Arial" panose="020B0604020202020204" pitchFamily="34" charset="0"/>
            </a:endParaRPr>
          </a:p>
          <a:p>
            <a:r>
              <a:rPr lang="en-GB" sz="1200" dirty="0">
                <a:solidFill>
                  <a:srgbClr val="002060"/>
                </a:solidFill>
                <a:latin typeface="Arial" panose="020B0604020202020204" pitchFamily="34" charset="0"/>
                <a:cs typeface="Arial" panose="020B0604020202020204" pitchFamily="34" charset="0"/>
              </a:rPr>
              <a:t>If you are enrolled into NEST and wish to opt out the contact details are </a:t>
            </a:r>
            <a:r>
              <a:rPr lang="en-GB" sz="1200" dirty="0">
                <a:solidFill>
                  <a:srgbClr val="002060"/>
                </a:solidFill>
                <a:latin typeface="Arial" panose="020B0604020202020204" pitchFamily="34" charset="0"/>
                <a:cs typeface="Arial" panose="020B0604020202020204" pitchFamily="34" charset="0"/>
                <a:hlinkClick r:id="rId4"/>
              </a:rPr>
              <a:t>www.nestpensions.org.uk</a:t>
            </a:r>
            <a:r>
              <a:rPr lang="en-GB" sz="1200" dirty="0">
                <a:solidFill>
                  <a:srgbClr val="002060"/>
                </a:solidFill>
                <a:latin typeface="Arial" panose="020B0604020202020204" pitchFamily="34" charset="0"/>
                <a:cs typeface="Arial" panose="020B0604020202020204" pitchFamily="34" charset="0"/>
              </a:rPr>
              <a:t> or telephone 0300 020 0090.</a:t>
            </a:r>
          </a:p>
          <a:p>
            <a:r>
              <a:rPr lang="en-GB" sz="1200" dirty="0">
                <a:solidFill>
                  <a:srgbClr val="002060"/>
                </a:solidFill>
                <a:latin typeface="Arial" panose="020B0604020202020204" pitchFamily="34" charset="0"/>
                <a:cs typeface="Arial" panose="020B0604020202020204" pitchFamily="34" charset="0"/>
              </a:rPr>
              <a:t>However, this cannot be done until you have received your NEST membership pack which can take up to 8 weeks.</a:t>
            </a:r>
          </a:p>
          <a:p>
            <a:r>
              <a:rPr lang="en-GB" sz="1200" dirty="0">
                <a:solidFill>
                  <a:srgbClr val="002060"/>
                </a:solidFill>
                <a:latin typeface="Arial" panose="020B0604020202020204" pitchFamily="34" charset="0"/>
                <a:cs typeface="Arial" panose="020B0604020202020204" pitchFamily="34" charset="0"/>
              </a:rPr>
              <a:t>If you have any further queries </a:t>
            </a:r>
            <a:r>
              <a:rPr lang="en-GB" sz="1200" dirty="0" err="1">
                <a:solidFill>
                  <a:srgbClr val="002060"/>
                </a:solidFill>
                <a:latin typeface="Arial" panose="020B0604020202020204" pitchFamily="34" charset="0"/>
                <a:cs typeface="Arial" panose="020B0604020202020204" pitchFamily="34" charset="0"/>
              </a:rPr>
              <a:t>eg</a:t>
            </a:r>
            <a:r>
              <a:rPr lang="en-GB" sz="1200" dirty="0">
                <a:solidFill>
                  <a:srgbClr val="002060"/>
                </a:solidFill>
                <a:latin typeface="Arial" panose="020B0604020202020204" pitchFamily="34" charset="0"/>
                <a:cs typeface="Arial" panose="020B0604020202020204" pitchFamily="34" charset="0"/>
              </a:rPr>
              <a:t> transferring pensions into the NHS scheme please contact a member of our Pensions Team on 01722 336262 </a:t>
            </a:r>
            <a:r>
              <a:rPr lang="en-GB" sz="1200" dirty="0" err="1">
                <a:solidFill>
                  <a:srgbClr val="002060"/>
                </a:solidFill>
                <a:latin typeface="Arial" panose="020B0604020202020204" pitchFamily="34" charset="0"/>
                <a:cs typeface="Arial" panose="020B0604020202020204" pitchFamily="34" charset="0"/>
              </a:rPr>
              <a:t>ext</a:t>
            </a:r>
            <a:r>
              <a:rPr lang="en-GB" sz="1200" dirty="0">
                <a:solidFill>
                  <a:srgbClr val="002060"/>
                </a:solidFill>
                <a:latin typeface="Arial" panose="020B0604020202020204" pitchFamily="34" charset="0"/>
                <a:cs typeface="Arial" panose="020B0604020202020204" pitchFamily="34" charset="0"/>
              </a:rPr>
              <a:t> 2794.</a:t>
            </a:r>
          </a:p>
          <a:p>
            <a:endParaRPr lang="en-GB" sz="1200" dirty="0">
              <a:solidFill>
                <a:srgbClr val="002060"/>
              </a:solidFill>
            </a:endParaRPr>
          </a:p>
        </p:txBody>
      </p:sp>
    </p:spTree>
    <p:extLst>
      <p:ext uri="{BB962C8B-B14F-4D97-AF65-F5344CB8AC3E}">
        <p14:creationId xmlns:p14="http://schemas.microsoft.com/office/powerpoint/2010/main" val="12020802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04800" y="309563"/>
            <a:ext cx="8320585" cy="692150"/>
          </a:xfrm>
        </p:spPr>
        <p:txBody>
          <a:bodyPr>
            <a:normAutofit/>
          </a:bodyPr>
          <a:lstStyle/>
          <a:p>
            <a:pPr eaLnBrk="1" hangingPunct="1">
              <a:defRPr/>
            </a:pPr>
            <a:r>
              <a:rPr lang="en-US" altLang="en-US" sz="3200" b="1" u="sng" dirty="0" smtClean="0">
                <a:solidFill>
                  <a:schemeClr val="accent1">
                    <a:lumMod val="75000"/>
                  </a:schemeClr>
                </a:solidFill>
                <a:latin typeface="+mn-lt"/>
              </a:rPr>
              <a:t>Employee Self-Service/Manager Self Service </a:t>
            </a:r>
          </a:p>
        </p:txBody>
      </p:sp>
      <p:sp>
        <p:nvSpPr>
          <p:cNvPr id="4" name="TextBox 3"/>
          <p:cNvSpPr txBox="1"/>
          <p:nvPr/>
        </p:nvSpPr>
        <p:spPr>
          <a:xfrm>
            <a:off x="588963" y="1139825"/>
            <a:ext cx="3327400" cy="1077913"/>
          </a:xfrm>
          <a:prstGeom prst="rect">
            <a:avLst/>
          </a:prstGeom>
          <a:solidFill>
            <a:srgbClr val="AE2573"/>
          </a:solidFill>
        </p:spPr>
        <p:txBody>
          <a:bodyPr>
            <a:spAutoFit/>
          </a:bodyPr>
          <a:lstStyle/>
          <a:p>
            <a:pPr algn="ctr">
              <a:defRPr/>
            </a:pPr>
            <a:r>
              <a:rPr lang="en-GB" sz="3200" b="1" dirty="0">
                <a:solidFill>
                  <a:schemeClr val="bg1"/>
                </a:solidFill>
                <a:latin typeface="+mn-lt"/>
                <a:cs typeface="Arial" panose="020B0604020202020204" pitchFamily="34" charset="0"/>
              </a:rPr>
              <a:t>Now available to all staff</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l="18080" t="8104" r="15167" b="13754"/>
          <a:stretch>
            <a:fillRect/>
          </a:stretch>
        </p:blipFill>
        <p:spPr bwMode="auto">
          <a:xfrm>
            <a:off x="588963" y="2505075"/>
            <a:ext cx="1343025" cy="131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5" name="Rectangle 7"/>
          <p:cNvSpPr>
            <a:spLocks noChangeArrowheads="1"/>
          </p:cNvSpPr>
          <p:nvPr/>
        </p:nvSpPr>
        <p:spPr bwMode="auto">
          <a:xfrm>
            <a:off x="627063" y="3952875"/>
            <a:ext cx="12668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1800" b="1"/>
              <a:t>Work</a:t>
            </a:r>
          </a:p>
        </p:txBody>
      </p:sp>
      <p:pic>
        <p:nvPicPr>
          <p:cNvPr id="51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2547938"/>
            <a:ext cx="1265238" cy="1230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8"/>
          <p:cNvSpPr/>
          <p:nvPr/>
        </p:nvSpPr>
        <p:spPr>
          <a:xfrm>
            <a:off x="204788" y="4741863"/>
            <a:ext cx="3711575" cy="14986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rPr>
              <a:t>Self help guides available at </a:t>
            </a:r>
            <a:r>
              <a:rPr lang="en-GB" sz="1400" b="1" u="sng" dirty="0">
                <a:hlinkClick r:id="rId4"/>
              </a:rPr>
              <a:t>http://intranet/website/staff/howdoi/esrselfserviceguides/index.asp</a:t>
            </a:r>
            <a:endParaRPr lang="en-GB" sz="1600" b="1" u="sng" dirty="0"/>
          </a:p>
          <a:p>
            <a:pPr algn="ctr">
              <a:defRPr/>
            </a:pPr>
            <a:r>
              <a:rPr lang="en-GB" sz="1200" b="1" dirty="0"/>
              <a:t> </a:t>
            </a:r>
            <a:endParaRPr lang="en-GB" sz="1400" b="1" dirty="0">
              <a:solidFill>
                <a:schemeClr val="tx1"/>
              </a:solidFill>
            </a:endParaRPr>
          </a:p>
          <a:p>
            <a:pPr algn="ctr">
              <a:defRPr/>
            </a:pPr>
            <a:r>
              <a:rPr lang="en-GB" b="1" dirty="0">
                <a:solidFill>
                  <a:schemeClr val="tx1"/>
                </a:solidFill>
              </a:rPr>
              <a:t>Questions to </a:t>
            </a:r>
            <a:r>
              <a:rPr lang="en-GB" sz="1400" b="1" dirty="0">
                <a:solidFill>
                  <a:schemeClr val="tx1"/>
                </a:solidFill>
                <a:hlinkClick r:id="rId5"/>
              </a:rPr>
              <a:t>sft.ess.support@nhs.net</a:t>
            </a:r>
            <a:r>
              <a:rPr lang="en-GB" sz="1600" b="1" dirty="0">
                <a:solidFill>
                  <a:schemeClr val="tx1"/>
                </a:solidFill>
              </a:rPr>
              <a:t> </a:t>
            </a:r>
          </a:p>
        </p:txBody>
      </p:sp>
      <p:sp>
        <p:nvSpPr>
          <p:cNvPr id="11" name="TextBox 10"/>
          <p:cNvSpPr txBox="1"/>
          <p:nvPr/>
        </p:nvSpPr>
        <p:spPr>
          <a:xfrm>
            <a:off x="4721225" y="838200"/>
            <a:ext cx="4146550" cy="2539157"/>
          </a:xfrm>
          <a:prstGeom prst="rect">
            <a:avLst/>
          </a:prstGeom>
          <a:noFill/>
        </p:spPr>
        <p:txBody>
          <a:bodyPr>
            <a:spAutoFit/>
          </a:bodyPr>
          <a:lstStyle/>
          <a:p>
            <a:pPr>
              <a:defRPr/>
            </a:pPr>
            <a:r>
              <a:rPr lang="en-GB" b="1" dirty="0" smtClean="0"/>
              <a:t>Employee Self Service</a:t>
            </a:r>
          </a:p>
          <a:p>
            <a:pPr marL="285750" indent="-285750">
              <a:buFont typeface="Arial" panose="020B0604020202020204" pitchFamily="34" charset="0"/>
              <a:buChar char="•"/>
              <a:defRPr/>
            </a:pPr>
            <a:r>
              <a:rPr lang="en-GB" b="1" dirty="0" smtClean="0"/>
              <a:t>Update  </a:t>
            </a:r>
            <a:r>
              <a:rPr lang="en-GB" b="1" dirty="0"/>
              <a:t>your personal details</a:t>
            </a:r>
          </a:p>
          <a:p>
            <a:pPr>
              <a:defRPr/>
            </a:pPr>
            <a:endParaRPr lang="en-GB" sz="500" b="1" dirty="0"/>
          </a:p>
          <a:p>
            <a:pPr marL="285750" indent="-285750">
              <a:buFont typeface="Arial" panose="020B0604020202020204" pitchFamily="34" charset="0"/>
              <a:buChar char="•"/>
              <a:defRPr/>
            </a:pPr>
            <a:r>
              <a:rPr lang="en-GB" b="1" dirty="0"/>
              <a:t>View your payslips online in advance of payday</a:t>
            </a:r>
          </a:p>
          <a:p>
            <a:pPr marL="285750" indent="-285750">
              <a:buFont typeface="Arial" panose="020B0604020202020204" pitchFamily="34" charset="0"/>
              <a:buChar char="•"/>
              <a:defRPr/>
            </a:pPr>
            <a:endParaRPr lang="en-GB" sz="500" b="1" dirty="0"/>
          </a:p>
          <a:p>
            <a:pPr marL="285750" indent="-285750">
              <a:buFont typeface="Arial" panose="020B0604020202020204" pitchFamily="34" charset="0"/>
              <a:buChar char="•"/>
              <a:defRPr/>
            </a:pPr>
            <a:r>
              <a:rPr lang="en-GB" b="1" dirty="0"/>
              <a:t>Access your Total Reward Statement including pension details</a:t>
            </a:r>
          </a:p>
          <a:p>
            <a:pPr marL="285750" indent="-285750">
              <a:buFont typeface="Arial" panose="020B0604020202020204" pitchFamily="34" charset="0"/>
              <a:buChar char="•"/>
              <a:defRPr/>
            </a:pPr>
            <a:endParaRPr lang="en-GB" sz="500" b="1" dirty="0"/>
          </a:p>
          <a:p>
            <a:pPr marL="285750" indent="-285750">
              <a:buFont typeface="Arial" panose="020B0604020202020204" pitchFamily="34" charset="0"/>
              <a:buChar char="•"/>
              <a:defRPr/>
            </a:pPr>
            <a:r>
              <a:rPr lang="en-GB" b="1" dirty="0">
                <a:solidFill>
                  <a:schemeClr val="accent1">
                    <a:lumMod val="75000"/>
                  </a:schemeClr>
                </a:solidFill>
              </a:rPr>
              <a:t>Do all of the above (and more) 24/7 from your Phone or Smart Device</a:t>
            </a:r>
          </a:p>
        </p:txBody>
      </p:sp>
      <p:sp>
        <p:nvSpPr>
          <p:cNvPr id="5129" name="Rectangle 7"/>
          <p:cNvSpPr>
            <a:spLocks noChangeArrowheads="1"/>
          </p:cNvSpPr>
          <p:nvPr/>
        </p:nvSpPr>
        <p:spPr bwMode="auto">
          <a:xfrm>
            <a:off x="2476500" y="3959225"/>
            <a:ext cx="1265238"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eaLnBrk="1" hangingPunct="1">
              <a:lnSpc>
                <a:spcPct val="100000"/>
              </a:lnSpc>
              <a:spcBef>
                <a:spcPct val="0"/>
              </a:spcBef>
              <a:buFontTx/>
              <a:buNone/>
            </a:pPr>
            <a:r>
              <a:rPr lang="en-GB" altLang="en-US" sz="1800" b="1"/>
              <a:t>App 24/7</a:t>
            </a:r>
          </a:p>
        </p:txBody>
      </p:sp>
      <p:sp>
        <p:nvSpPr>
          <p:cNvPr id="2" name="TextBox 1"/>
          <p:cNvSpPr txBox="1"/>
          <p:nvPr/>
        </p:nvSpPr>
        <p:spPr>
          <a:xfrm>
            <a:off x="4817659" y="4844832"/>
            <a:ext cx="3807725" cy="1938992"/>
          </a:xfrm>
          <a:prstGeom prst="rect">
            <a:avLst/>
          </a:prstGeom>
          <a:noFill/>
        </p:spPr>
        <p:txBody>
          <a:bodyPr wrap="square" rtlCol="0">
            <a:spAutoFit/>
          </a:bodyPr>
          <a:lstStyle/>
          <a:p>
            <a:pPr algn="just"/>
            <a:r>
              <a:rPr lang="en-GB" sz="2000" b="1" dirty="0" smtClean="0">
                <a:solidFill>
                  <a:srgbClr val="FF0000"/>
                </a:solidFill>
              </a:rPr>
              <a:t>Information on how to find your user name and password to access your ESR account will be provided separately</a:t>
            </a:r>
          </a:p>
          <a:p>
            <a:endParaRPr lang="en-GB" sz="2000" b="1" dirty="0"/>
          </a:p>
          <a:p>
            <a:r>
              <a:rPr lang="en-GB" sz="2000" b="1" dirty="0" smtClean="0"/>
              <a:t> </a:t>
            </a:r>
            <a:endParaRPr lang="en-GB" sz="2000" b="1" dirty="0"/>
          </a:p>
        </p:txBody>
      </p:sp>
      <p:sp>
        <p:nvSpPr>
          <p:cNvPr id="3" name="TextBox 2"/>
          <p:cNvSpPr txBox="1"/>
          <p:nvPr/>
        </p:nvSpPr>
        <p:spPr>
          <a:xfrm>
            <a:off x="4817659" y="3534770"/>
            <a:ext cx="3903260" cy="1477328"/>
          </a:xfrm>
          <a:prstGeom prst="rect">
            <a:avLst/>
          </a:prstGeom>
          <a:noFill/>
        </p:spPr>
        <p:txBody>
          <a:bodyPr wrap="square" rtlCol="0">
            <a:spAutoFit/>
          </a:bodyPr>
          <a:lstStyle/>
          <a:p>
            <a:r>
              <a:rPr lang="en-GB" b="1" dirty="0" smtClean="0"/>
              <a:t>Manager Self Service</a:t>
            </a:r>
          </a:p>
          <a:p>
            <a:pPr marL="285750" indent="-285750">
              <a:buFont typeface="Arial" charset="0"/>
              <a:buChar char="•"/>
            </a:pPr>
            <a:r>
              <a:rPr lang="en-GB" b="1" dirty="0" smtClean="0"/>
              <a:t>Manager will update your employment record using manager self service</a:t>
            </a:r>
          </a:p>
          <a:p>
            <a:pPr marL="285750" indent="-285750">
              <a:buFont typeface="Arial" charset="0"/>
              <a:buChar char="•"/>
            </a:pPr>
            <a:endParaRPr lang="en-GB" dirty="0"/>
          </a:p>
        </p:txBody>
      </p:sp>
    </p:spTree>
    <p:extLst>
      <p:ext uri="{BB962C8B-B14F-4D97-AF65-F5344CB8AC3E}">
        <p14:creationId xmlns:p14="http://schemas.microsoft.com/office/powerpoint/2010/main" val="251358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Policies and Procedures</a:t>
            </a:r>
            <a:endParaRPr lang="en-GB" b="1" dirty="0"/>
          </a:p>
        </p:txBody>
      </p:sp>
      <p:sp>
        <p:nvSpPr>
          <p:cNvPr id="3" name="Content Placeholder 2"/>
          <p:cNvSpPr>
            <a:spLocks noGrp="1"/>
          </p:cNvSpPr>
          <p:nvPr>
            <p:ph idx="11"/>
          </p:nvPr>
        </p:nvSpPr>
        <p:spPr/>
        <p:txBody>
          <a:bodyPr>
            <a:normAutofit/>
          </a:bodyPr>
          <a:lstStyle/>
          <a:p>
            <a:r>
              <a:rPr lang="en-GB" dirty="0" smtClean="0"/>
              <a:t>The Trust has a wide variety of policies and procedures in place on a number of subjects including disciplinary, grievance, annual leave, flexible working.</a:t>
            </a:r>
          </a:p>
          <a:p>
            <a:r>
              <a:rPr lang="en-GB" dirty="0"/>
              <a:t>To view all of the policies and procedures please click on the link </a:t>
            </a:r>
            <a:r>
              <a:rPr lang="en-GB" dirty="0">
                <a:hlinkClick r:id="rId2"/>
              </a:rPr>
              <a:t>https://</a:t>
            </a:r>
            <a:r>
              <a:rPr lang="en-GB" dirty="0" smtClean="0">
                <a:hlinkClick r:id="rId2"/>
              </a:rPr>
              <a:t>viewer.microguide.global/SALIS/ODP</a:t>
            </a:r>
            <a:endParaRPr lang="en-GB" dirty="0" smtClean="0"/>
          </a:p>
          <a:p>
            <a:r>
              <a:rPr lang="en-GB" dirty="0" smtClean="0"/>
              <a:t>Your Line Manager is also able to </a:t>
            </a:r>
            <a:r>
              <a:rPr lang="en-GB" dirty="0" smtClean="0"/>
              <a:t>answer questions and queries you may have.</a:t>
            </a:r>
            <a:endParaRPr lang="en-GB" dirty="0" smtClean="0"/>
          </a:p>
          <a:p>
            <a:endParaRPr lang="en-GB" dirty="0" smtClean="0"/>
          </a:p>
        </p:txBody>
      </p:sp>
    </p:spTree>
    <p:extLst>
      <p:ext uri="{BB962C8B-B14F-4D97-AF65-F5344CB8AC3E}">
        <p14:creationId xmlns:p14="http://schemas.microsoft.com/office/powerpoint/2010/main" val="182374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685653"/>
            <a:ext cx="8432799" cy="965727"/>
          </a:xfrm>
        </p:spPr>
        <p:txBody>
          <a:bodyPr/>
          <a:lstStyle/>
          <a:p>
            <a:r>
              <a:rPr lang="en-GB" b="1" u="sng" dirty="0" smtClean="0"/>
              <a:t>100 day questionnaire</a:t>
            </a:r>
            <a:endParaRPr lang="en-GB" b="1" u="sng" dirty="0"/>
          </a:p>
        </p:txBody>
      </p:sp>
      <p:sp>
        <p:nvSpPr>
          <p:cNvPr id="3" name="Text Placeholder 2"/>
          <p:cNvSpPr>
            <a:spLocks noGrp="1"/>
          </p:cNvSpPr>
          <p:nvPr>
            <p:ph type="body" idx="1"/>
          </p:nvPr>
        </p:nvSpPr>
        <p:spPr>
          <a:xfrm>
            <a:off x="711200" y="1951630"/>
            <a:ext cx="7799388" cy="4178238"/>
          </a:xfrm>
        </p:spPr>
        <p:txBody>
          <a:bodyPr/>
          <a:lstStyle/>
          <a:p>
            <a:pPr marL="342900" indent="-342900">
              <a:buFont typeface="Arial" panose="020B0604020202020204" pitchFamily="34" charset="0"/>
              <a:buChar char="•"/>
            </a:pPr>
            <a:r>
              <a:rPr lang="en-GB" dirty="0" smtClean="0"/>
              <a:t>When you have completed 100 days we will send you a link to a survey to complete (it will be sent to your work and home email)</a:t>
            </a:r>
          </a:p>
          <a:p>
            <a:pPr marL="342900" indent="-342900">
              <a:buFont typeface="Arial" panose="020B0604020202020204" pitchFamily="34" charset="0"/>
              <a:buChar char="•"/>
            </a:pPr>
            <a:r>
              <a:rPr lang="en-GB" dirty="0" smtClean="0"/>
              <a:t>Areas you’ll be asked about include recruitment process, induction, first impressions, being welcomed into the Trust, what attracted you to apply.</a:t>
            </a:r>
          </a:p>
          <a:p>
            <a:pPr marL="342900" indent="-342900">
              <a:buFont typeface="Arial" panose="020B0604020202020204" pitchFamily="34" charset="0"/>
              <a:buChar char="•"/>
            </a:pPr>
            <a:r>
              <a:rPr lang="en-GB" dirty="0" smtClean="0"/>
              <a:t>Opportunity to shape the future experience of new employees joining the Trust</a:t>
            </a:r>
          </a:p>
          <a:p>
            <a:pPr marL="342900" indent="-342900">
              <a:buFont typeface="Arial" panose="020B0604020202020204" pitchFamily="34" charset="0"/>
              <a:buChar char="•"/>
            </a:pPr>
            <a:r>
              <a:rPr lang="en-GB" dirty="0" smtClean="0"/>
              <a:t>You’ve just been through it, so please be honest.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9539" y="64401"/>
            <a:ext cx="1586979" cy="1586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538" y="4981431"/>
            <a:ext cx="2074461" cy="1557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9187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558" y="524406"/>
            <a:ext cx="8120418" cy="1099678"/>
          </a:xfrm>
        </p:spPr>
        <p:txBody>
          <a:bodyPr>
            <a:normAutofit/>
          </a:bodyPr>
          <a:lstStyle/>
          <a:p>
            <a:r>
              <a:rPr lang="en-GB" b="1" dirty="0" smtClean="0"/>
              <a:t>OD &amp; People Directorate (HR)</a:t>
            </a:r>
            <a:endParaRPr lang="en-GB" dirty="0"/>
          </a:p>
        </p:txBody>
      </p:sp>
      <p:sp>
        <p:nvSpPr>
          <p:cNvPr id="3" name="Text Placeholder 2"/>
          <p:cNvSpPr>
            <a:spLocks noGrp="1"/>
          </p:cNvSpPr>
          <p:nvPr>
            <p:ph type="body" idx="1"/>
          </p:nvPr>
        </p:nvSpPr>
        <p:spPr>
          <a:xfrm>
            <a:off x="559558" y="1460311"/>
            <a:ext cx="8093122" cy="4449170"/>
          </a:xfrm>
        </p:spPr>
        <p:txBody>
          <a:bodyPr>
            <a:normAutofit/>
          </a:bodyPr>
          <a:lstStyle/>
          <a:p>
            <a:r>
              <a:rPr lang="en-GB" sz="3200" b="1" dirty="0" smtClean="0">
                <a:cs typeface="Arial" panose="020B0604020202020204" pitchFamily="34" charset="0"/>
              </a:rPr>
              <a:t>People Operations Team	</a:t>
            </a:r>
            <a:r>
              <a:rPr lang="en-GB" sz="3200" dirty="0" smtClean="0">
                <a:cs typeface="Arial" panose="020B0604020202020204" pitchFamily="34" charset="0"/>
                <a:hlinkClick r:id="rId2"/>
              </a:rPr>
              <a:t>sft.peopleops@nhs.net</a:t>
            </a:r>
            <a:endParaRPr lang="en-GB" sz="3200" dirty="0" smtClean="0">
              <a:cs typeface="Arial" panose="020B0604020202020204" pitchFamily="34" charset="0"/>
            </a:endParaRPr>
          </a:p>
          <a:p>
            <a:r>
              <a:rPr lang="en-GB" sz="3200" b="1" dirty="0" smtClean="0">
                <a:cs typeface="Arial" panose="020B0604020202020204" pitchFamily="34" charset="0"/>
              </a:rPr>
              <a:t>Medical </a:t>
            </a:r>
            <a:r>
              <a:rPr lang="en-GB" sz="3200" b="1" dirty="0" smtClean="0">
                <a:cs typeface="Arial" panose="020B0604020202020204" pitchFamily="34" charset="0"/>
              </a:rPr>
              <a:t>Workforce		</a:t>
            </a:r>
            <a:r>
              <a:rPr lang="en-GB" sz="3200" dirty="0" smtClean="0">
                <a:hlinkClick r:id="rId3"/>
              </a:rPr>
              <a:t>sft.medicalhr@nhs.net</a:t>
            </a:r>
            <a:endParaRPr lang="en-GB" sz="3200" dirty="0" smtClean="0"/>
          </a:p>
          <a:p>
            <a:r>
              <a:rPr lang="en-GB" sz="3200" b="1" dirty="0" smtClean="0"/>
              <a:t>Recruitment			</a:t>
            </a:r>
            <a:r>
              <a:rPr lang="en-GB" sz="3200" dirty="0" smtClean="0">
                <a:hlinkClick r:id="rId4"/>
              </a:rPr>
              <a:t>sft.recruitment@nhs.net</a:t>
            </a:r>
            <a:endParaRPr lang="en-GB" sz="3200" dirty="0" smtClean="0"/>
          </a:p>
          <a:p>
            <a:r>
              <a:rPr lang="en-GB" sz="3200" b="1" dirty="0" smtClean="0"/>
              <a:t>ESR Support Team	</a:t>
            </a:r>
            <a:r>
              <a:rPr lang="en-GB" sz="3200" dirty="0" smtClean="0"/>
              <a:t>	</a:t>
            </a:r>
            <a:r>
              <a:rPr lang="en-GB" sz="3200" dirty="0" smtClean="0">
                <a:solidFill>
                  <a:schemeClr val="tx1"/>
                </a:solidFill>
                <a:hlinkClick r:id="rId5"/>
              </a:rPr>
              <a:t>sft.ess.support@nhs.net</a:t>
            </a:r>
            <a:r>
              <a:rPr lang="en-GB" sz="3200" dirty="0" smtClean="0">
                <a:solidFill>
                  <a:schemeClr val="tx1"/>
                </a:solidFill>
              </a:rPr>
              <a:t> </a:t>
            </a:r>
            <a:endParaRPr lang="en-GB" sz="3200" dirty="0">
              <a:solidFill>
                <a:schemeClr val="tx1"/>
              </a:solidFill>
            </a:endParaRPr>
          </a:p>
          <a:p>
            <a:endParaRPr lang="en-GB" sz="1600" dirty="0" smtClean="0"/>
          </a:p>
          <a:p>
            <a:endParaRPr lang="en-GB" sz="1900" b="1" dirty="0"/>
          </a:p>
          <a:p>
            <a:endParaRPr lang="en-GB" dirty="0"/>
          </a:p>
        </p:txBody>
      </p:sp>
    </p:spTree>
    <p:extLst>
      <p:ext uri="{BB962C8B-B14F-4D97-AF65-F5344CB8AC3E}">
        <p14:creationId xmlns:p14="http://schemas.microsoft.com/office/powerpoint/2010/main" val="1624729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200" y="415011"/>
            <a:ext cx="7799387" cy="567415"/>
          </a:xfrm>
        </p:spPr>
        <p:txBody>
          <a:bodyPr>
            <a:normAutofit fontScale="90000"/>
          </a:bodyPr>
          <a:lstStyle/>
          <a:p>
            <a:r>
              <a:rPr lang="en-GB" sz="3600" b="1" dirty="0" smtClean="0"/>
              <a:t>Useful contact numbers</a:t>
            </a:r>
            <a:endParaRPr lang="en-GB" sz="3600" b="1" dirty="0"/>
          </a:p>
        </p:txBody>
      </p:sp>
      <p:graphicFrame>
        <p:nvGraphicFramePr>
          <p:cNvPr id="4" name="Content Placeholder 3"/>
          <p:cNvGraphicFramePr>
            <a:graphicFrameLocks noGrp="1"/>
          </p:cNvGraphicFramePr>
          <p:nvPr>
            <p:ph idx="11"/>
            <p:extLst>
              <p:ext uri="{D42A27DB-BD31-4B8C-83A1-F6EECF244321}">
                <p14:modId xmlns:p14="http://schemas.microsoft.com/office/powerpoint/2010/main" val="2947718141"/>
              </p:ext>
            </p:extLst>
          </p:nvPr>
        </p:nvGraphicFramePr>
        <p:xfrm>
          <a:off x="623885" y="982427"/>
          <a:ext cx="8151624" cy="5449162"/>
        </p:xfrm>
        <a:graphic>
          <a:graphicData uri="http://schemas.openxmlformats.org/drawingml/2006/table">
            <a:tbl>
              <a:tblPr firstRow="1" bandRow="1">
                <a:tableStyleId>{5C22544A-7EE6-4342-B048-85BDC9FD1C3A}</a:tableStyleId>
              </a:tblPr>
              <a:tblGrid>
                <a:gridCol w="4075812"/>
                <a:gridCol w="4075812"/>
              </a:tblGrid>
              <a:tr h="451067">
                <a:tc>
                  <a:txBody>
                    <a:bodyPr/>
                    <a:lstStyle/>
                    <a:p>
                      <a:r>
                        <a:rPr lang="en-GB" dirty="0" smtClean="0"/>
                        <a:t>Department</a:t>
                      </a:r>
                      <a:endParaRPr lang="en-GB" dirty="0"/>
                    </a:p>
                  </a:txBody>
                  <a:tcPr/>
                </a:tc>
                <a:tc>
                  <a:txBody>
                    <a:bodyPr/>
                    <a:lstStyle/>
                    <a:p>
                      <a:r>
                        <a:rPr lang="en-GB" dirty="0" smtClean="0"/>
                        <a:t>Contact number/extension</a:t>
                      </a:r>
                      <a:endParaRPr lang="en-GB" dirty="0"/>
                    </a:p>
                  </a:txBody>
                  <a:tcPr/>
                </a:tc>
              </a:tr>
              <a:tr h="353318">
                <a:tc>
                  <a:txBody>
                    <a:bodyPr/>
                    <a:lstStyle/>
                    <a:p>
                      <a:pPr algn="just"/>
                      <a:r>
                        <a:rPr lang="en-US" altLang="en-US" sz="1800" b="1" dirty="0" smtClean="0"/>
                        <a:t>Main Hospital Number </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t>01722 336262</a:t>
                      </a:r>
                    </a:p>
                  </a:txBody>
                  <a:tcPr/>
                </a:tc>
              </a:tr>
              <a:tr h="114828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b="1" dirty="0" smtClean="0"/>
                        <a:t>Salaries and Wages - </a:t>
                      </a:r>
                      <a:r>
                        <a:rPr lang="en-US" altLang="en-US" sz="1800" dirty="0" smtClean="0"/>
                        <a:t>for any salary related queries such as, payment/employee number/tax </a:t>
                      </a:r>
                    </a:p>
                    <a:p>
                      <a:pPr algn="just"/>
                      <a:endParaRPr lang="en-GB" dirty="0"/>
                    </a:p>
                  </a:txBody>
                  <a:tcPr/>
                </a:tc>
                <a:tc>
                  <a:txBody>
                    <a:bodyPr/>
                    <a:lstStyle/>
                    <a:p>
                      <a:r>
                        <a:rPr lang="en-US" altLang="en-US" sz="1800" b="1" dirty="0" smtClean="0"/>
                        <a:t>X</a:t>
                      </a:r>
                      <a:r>
                        <a:rPr lang="en-US" altLang="en-US" sz="1800" b="1" baseline="0" dirty="0" smtClean="0"/>
                        <a:t> </a:t>
                      </a:r>
                      <a:r>
                        <a:rPr lang="en-US" altLang="en-US" sz="1800" b="1" dirty="0" smtClean="0"/>
                        <a:t>2046/2795</a:t>
                      </a:r>
                      <a:endParaRPr lang="en-GB" dirty="0"/>
                    </a:p>
                  </a:txBody>
                  <a:tcPr/>
                </a:tc>
              </a:tr>
              <a:tr h="353318">
                <a:tc>
                  <a:txBody>
                    <a:bodyPr/>
                    <a:lstStyle/>
                    <a:p>
                      <a:pPr algn="just"/>
                      <a:r>
                        <a:rPr lang="en-US" altLang="en-US" sz="1800" b="1" dirty="0" smtClean="0"/>
                        <a:t>Pensions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t>X</a:t>
                      </a:r>
                      <a:r>
                        <a:rPr lang="en-US" altLang="en-US" sz="1800" b="1" baseline="0" dirty="0" smtClean="0"/>
                        <a:t> </a:t>
                      </a:r>
                      <a:r>
                        <a:rPr lang="en-US" altLang="en-US" sz="1800" b="1" dirty="0" smtClean="0"/>
                        <a:t>2794</a:t>
                      </a:r>
                    </a:p>
                  </a:txBody>
                  <a:tcPr/>
                </a:tc>
              </a:tr>
              <a:tr h="8832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b="1" dirty="0" smtClean="0"/>
                        <a:t>Recruitment  </a:t>
                      </a:r>
                      <a:r>
                        <a:rPr lang="en-US" altLang="en-US" sz="1800" dirty="0" smtClean="0"/>
                        <a:t>- for any information about recruitment within the Trust</a:t>
                      </a:r>
                    </a:p>
                    <a:p>
                      <a:pPr algn="just"/>
                      <a:endParaRPr lang="en-GB" dirty="0"/>
                    </a:p>
                  </a:txBody>
                  <a:tcPr/>
                </a:tc>
                <a:tc>
                  <a:txBody>
                    <a:bodyPr/>
                    <a:lstStyle/>
                    <a:p>
                      <a:r>
                        <a:rPr lang="en-US" altLang="en-US" sz="1800" b="1" dirty="0" smtClean="0"/>
                        <a:t>X 5585</a:t>
                      </a:r>
                      <a:endParaRPr lang="en-GB" dirty="0"/>
                    </a:p>
                  </a:txBody>
                  <a:tcPr/>
                </a:tc>
              </a:tr>
              <a:tr h="61830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b="1" dirty="0" smtClean="0"/>
                        <a:t>People Business Team (HR) - </a:t>
                      </a:r>
                      <a:r>
                        <a:rPr lang="en-US" altLang="en-US" sz="1800" b="0" dirty="0" smtClean="0"/>
                        <a:t>e</a:t>
                      </a:r>
                      <a:r>
                        <a:rPr lang="en-US" altLang="en-US" sz="1800" dirty="0" smtClean="0"/>
                        <a:t>mployment queries</a:t>
                      </a:r>
                      <a:endParaRPr lang="en-GB" dirty="0"/>
                    </a:p>
                  </a:txBody>
                  <a:tcPr/>
                </a:tc>
                <a:tc>
                  <a:txBody>
                    <a:bodyPr/>
                    <a:lstStyle/>
                    <a:p>
                      <a:r>
                        <a:rPr lang="en-US" altLang="en-US" sz="1800" b="1" dirty="0" smtClean="0"/>
                        <a:t>X 5584</a:t>
                      </a:r>
                      <a:endParaRPr lang="en-GB" dirty="0"/>
                    </a:p>
                  </a:txBody>
                  <a:tcPr/>
                </a:tc>
              </a:tr>
              <a:tr h="61830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b="1" dirty="0" smtClean="0"/>
                        <a:t>Occupational Health</a:t>
                      </a: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smtClean="0"/>
                        <a:t>COVID hotline</a:t>
                      </a:r>
                      <a:endParaRPr lang="en-GB" dirty="0"/>
                    </a:p>
                  </a:txBody>
                  <a:tcPr/>
                </a:tc>
                <a:tc>
                  <a:txBody>
                    <a:bodyPr/>
                    <a:lstStyle/>
                    <a:p>
                      <a:r>
                        <a:rPr lang="en-US" altLang="en-US" sz="1800" b="1" dirty="0" smtClean="0"/>
                        <a:t>X 5241</a:t>
                      </a:r>
                    </a:p>
                    <a:p>
                      <a:r>
                        <a:rPr lang="en-US" sz="1800" b="1" dirty="0" smtClean="0"/>
                        <a:t>X 4143</a:t>
                      </a:r>
                      <a:endParaRPr lang="en-GB" dirty="0"/>
                    </a:p>
                  </a:txBody>
                  <a:tcPr/>
                </a:tc>
              </a:tr>
              <a:tr h="8832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en-US" sz="1800" b="1" dirty="0" smtClean="0"/>
                        <a:t>Facilities - </a:t>
                      </a:r>
                      <a:r>
                        <a:rPr lang="en-US" altLang="en-US" sz="1800" dirty="0" smtClean="0"/>
                        <a:t>ID badge, car parking, Salisbury REDS card ‘the key’</a:t>
                      </a:r>
                      <a:endParaRPr lang="en-US" alt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smtClean="0"/>
                        <a:t>X 2598 </a:t>
                      </a:r>
                      <a:endParaRPr lang="en-GB" dirty="0"/>
                    </a:p>
                  </a:txBody>
                  <a:tcPr/>
                </a:tc>
              </a:tr>
            </a:tbl>
          </a:graphicData>
        </a:graphic>
      </p:graphicFrame>
    </p:spTree>
    <p:extLst>
      <p:ext uri="{BB962C8B-B14F-4D97-AF65-F5344CB8AC3E}">
        <p14:creationId xmlns:p14="http://schemas.microsoft.com/office/powerpoint/2010/main" val="224406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duction presentation February 2018">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Induction presentation February 2018</Template>
  <TotalTime>2007</TotalTime>
  <Words>622</Words>
  <Application>Microsoft Office PowerPoint</Application>
  <PresentationFormat>On-screen Show (4:3)</PresentationFormat>
  <Paragraphs>98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Induction presentation February 2018</vt:lpstr>
      <vt:lpstr>OD &amp; People  Directorate </vt:lpstr>
      <vt:lpstr>Content</vt:lpstr>
      <vt:lpstr>Pay procedures</vt:lpstr>
      <vt:lpstr>NHS Pension Scheme</vt:lpstr>
      <vt:lpstr>Employee Self-Service/Manager Self Service </vt:lpstr>
      <vt:lpstr>Policies and Procedures</vt:lpstr>
      <vt:lpstr>100 day questionnaire</vt:lpstr>
      <vt:lpstr>OD &amp; People Directorate (HR)</vt:lpstr>
      <vt:lpstr>Useful contact numbers</vt:lpstr>
      <vt:lpstr>PowerPoint Presentation</vt:lpstr>
    </vt:vector>
  </TitlesOfParts>
  <Company>Salisbury NHS Foundation Trust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and Organisational Development</dc:title>
  <dc:creator>aau</dc:creator>
  <cp:lastModifiedBy>aau</cp:lastModifiedBy>
  <cp:revision>78</cp:revision>
  <dcterms:created xsi:type="dcterms:W3CDTF">2018-02-27T09:31:47Z</dcterms:created>
  <dcterms:modified xsi:type="dcterms:W3CDTF">2021-01-27T10:53:50Z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166d31d8-ebd4-4fd8-bf50-a6c0ec4e11c7</vt:lpwstr>
  </property>
  <property fmtid="{D5CDD505-2E9C-101B-9397-08002B2CF9AE}" pid="3" name="ArticulateGUID">
    <vt:lpwstr>475FC675-355D-45DB-B653-33935C2E08D7</vt:lpwstr>
  </property>
  <property fmtid="{D5CDD505-2E9C-101B-9397-08002B2CF9AE}" pid="4" name="ArticulatePath">
    <vt:lpwstr>http://hoh01appp-v1/supportdesk/Attach/IM161344/Salisbury%20Hospital%20Powerpoint%20Template%20Outstanding</vt:lpwstr>
  </property>
</Properties>
</file>