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18"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44BECB-C094-49ED-93FD-19BC8465866A}"/>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6476E333-8387-4770-94E2-E50F222B7B7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5DA4D49B-F179-4D62-B96A-B86B4659F430}"/>
              </a:ext>
            </a:extLst>
          </p:cNvPr>
          <p:cNvSpPr>
            <a:spLocks noGrp="1"/>
          </p:cNvSpPr>
          <p:nvPr>
            <p:ph type="dt" sz="half" idx="10"/>
          </p:nvPr>
        </p:nvSpPr>
        <p:spPr/>
        <p:txBody>
          <a:bodyPr/>
          <a:lstStyle/>
          <a:p>
            <a:fld id="{F6014041-2100-4759-8A0B-371660CE76A2}" type="datetimeFigureOut">
              <a:rPr lang="en-GB" smtClean="0"/>
              <a:t>23/11/2023</a:t>
            </a:fld>
            <a:endParaRPr lang="en-GB"/>
          </a:p>
        </p:txBody>
      </p:sp>
      <p:sp>
        <p:nvSpPr>
          <p:cNvPr id="5" name="Footer Placeholder 4">
            <a:extLst>
              <a:ext uri="{FF2B5EF4-FFF2-40B4-BE49-F238E27FC236}">
                <a16:creationId xmlns:a16="http://schemas.microsoft.com/office/drawing/2014/main" id="{A9307105-4A19-47FC-BF5D-B8A90015BAA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6FF970B-822D-4E96-9156-C93C584837BF}"/>
              </a:ext>
            </a:extLst>
          </p:cNvPr>
          <p:cNvSpPr>
            <a:spLocks noGrp="1"/>
          </p:cNvSpPr>
          <p:nvPr>
            <p:ph type="sldNum" sz="quarter" idx="12"/>
          </p:nvPr>
        </p:nvSpPr>
        <p:spPr/>
        <p:txBody>
          <a:bodyPr/>
          <a:lstStyle/>
          <a:p>
            <a:fld id="{801DB83B-B9C4-4538-8ADA-0E15A373F25B}" type="slidenum">
              <a:rPr lang="en-GB" smtClean="0"/>
              <a:t>‹#›</a:t>
            </a:fld>
            <a:endParaRPr lang="en-GB"/>
          </a:p>
        </p:txBody>
      </p:sp>
    </p:spTree>
    <p:extLst>
      <p:ext uri="{BB962C8B-B14F-4D97-AF65-F5344CB8AC3E}">
        <p14:creationId xmlns:p14="http://schemas.microsoft.com/office/powerpoint/2010/main" val="26101518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CAD36-FE32-4C2A-9E06-B4FA37AA0DD5}"/>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954037F8-CC32-4763-8A0E-FE3D5A5FC116}"/>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2EE8C160-D4FD-4EBB-8792-92055D2CB033}"/>
              </a:ext>
            </a:extLst>
          </p:cNvPr>
          <p:cNvSpPr>
            <a:spLocks noGrp="1"/>
          </p:cNvSpPr>
          <p:nvPr>
            <p:ph type="dt" sz="half" idx="10"/>
          </p:nvPr>
        </p:nvSpPr>
        <p:spPr/>
        <p:txBody>
          <a:bodyPr/>
          <a:lstStyle/>
          <a:p>
            <a:fld id="{F6014041-2100-4759-8A0B-371660CE76A2}" type="datetimeFigureOut">
              <a:rPr lang="en-GB" smtClean="0"/>
              <a:t>23/11/2023</a:t>
            </a:fld>
            <a:endParaRPr lang="en-GB"/>
          </a:p>
        </p:txBody>
      </p:sp>
      <p:sp>
        <p:nvSpPr>
          <p:cNvPr id="5" name="Footer Placeholder 4">
            <a:extLst>
              <a:ext uri="{FF2B5EF4-FFF2-40B4-BE49-F238E27FC236}">
                <a16:creationId xmlns:a16="http://schemas.microsoft.com/office/drawing/2014/main" id="{42CD59BD-B485-4992-9051-7F2523132FB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04FEA89-1CC3-45DB-B632-3F423E98372F}"/>
              </a:ext>
            </a:extLst>
          </p:cNvPr>
          <p:cNvSpPr>
            <a:spLocks noGrp="1"/>
          </p:cNvSpPr>
          <p:nvPr>
            <p:ph type="sldNum" sz="quarter" idx="12"/>
          </p:nvPr>
        </p:nvSpPr>
        <p:spPr/>
        <p:txBody>
          <a:bodyPr/>
          <a:lstStyle/>
          <a:p>
            <a:fld id="{801DB83B-B9C4-4538-8ADA-0E15A373F25B}" type="slidenum">
              <a:rPr lang="en-GB" smtClean="0"/>
              <a:t>‹#›</a:t>
            </a:fld>
            <a:endParaRPr lang="en-GB"/>
          </a:p>
        </p:txBody>
      </p:sp>
    </p:spTree>
    <p:extLst>
      <p:ext uri="{BB962C8B-B14F-4D97-AF65-F5344CB8AC3E}">
        <p14:creationId xmlns:p14="http://schemas.microsoft.com/office/powerpoint/2010/main" val="35124465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9C93A9F-9892-46E6-AB4A-CB9586975805}"/>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64B1FAEA-A070-46FD-9265-243CD406C82D}"/>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0B0C16A4-6496-4E12-B13A-9428DC41BB36}"/>
              </a:ext>
            </a:extLst>
          </p:cNvPr>
          <p:cNvSpPr>
            <a:spLocks noGrp="1"/>
          </p:cNvSpPr>
          <p:nvPr>
            <p:ph type="dt" sz="half" idx="10"/>
          </p:nvPr>
        </p:nvSpPr>
        <p:spPr/>
        <p:txBody>
          <a:bodyPr/>
          <a:lstStyle/>
          <a:p>
            <a:fld id="{F6014041-2100-4759-8A0B-371660CE76A2}" type="datetimeFigureOut">
              <a:rPr lang="en-GB" smtClean="0"/>
              <a:t>23/11/2023</a:t>
            </a:fld>
            <a:endParaRPr lang="en-GB"/>
          </a:p>
        </p:txBody>
      </p:sp>
      <p:sp>
        <p:nvSpPr>
          <p:cNvPr id="5" name="Footer Placeholder 4">
            <a:extLst>
              <a:ext uri="{FF2B5EF4-FFF2-40B4-BE49-F238E27FC236}">
                <a16:creationId xmlns:a16="http://schemas.microsoft.com/office/drawing/2014/main" id="{5E88A56F-AC0C-4F58-BBC8-67A5ECE2C1E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ACD01A5-519F-43BB-B894-11A043F8337C}"/>
              </a:ext>
            </a:extLst>
          </p:cNvPr>
          <p:cNvSpPr>
            <a:spLocks noGrp="1"/>
          </p:cNvSpPr>
          <p:nvPr>
            <p:ph type="sldNum" sz="quarter" idx="12"/>
          </p:nvPr>
        </p:nvSpPr>
        <p:spPr/>
        <p:txBody>
          <a:bodyPr/>
          <a:lstStyle/>
          <a:p>
            <a:fld id="{801DB83B-B9C4-4538-8ADA-0E15A373F25B}" type="slidenum">
              <a:rPr lang="en-GB" smtClean="0"/>
              <a:t>‹#›</a:t>
            </a:fld>
            <a:endParaRPr lang="en-GB"/>
          </a:p>
        </p:txBody>
      </p:sp>
    </p:spTree>
    <p:extLst>
      <p:ext uri="{BB962C8B-B14F-4D97-AF65-F5344CB8AC3E}">
        <p14:creationId xmlns:p14="http://schemas.microsoft.com/office/powerpoint/2010/main" val="35523317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No Image">
  <p:cSld name="No Image">
    <p:spTree>
      <p:nvGrpSpPr>
        <p:cNvPr id="1" name="Shape 16"/>
        <p:cNvGrpSpPr/>
        <p:nvPr/>
      </p:nvGrpSpPr>
      <p:grpSpPr>
        <a:xfrm>
          <a:off x="0" y="0"/>
          <a:ext cx="0" cy="0"/>
          <a:chOff x="0" y="0"/>
          <a:chExt cx="0" cy="0"/>
        </a:xfrm>
      </p:grpSpPr>
      <p:sp>
        <p:nvSpPr>
          <p:cNvPr id="17" name="Google Shape;17;p3"/>
          <p:cNvSpPr txBox="1">
            <a:spLocks noGrp="1"/>
          </p:cNvSpPr>
          <p:nvPr>
            <p:ph type="body" idx="1"/>
          </p:nvPr>
        </p:nvSpPr>
        <p:spPr>
          <a:xfrm>
            <a:off x="353064" y="2208829"/>
            <a:ext cx="9555024" cy="783097"/>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343433"/>
              </a:buClr>
              <a:buSzPts val="4000"/>
              <a:buFont typeface="Arial"/>
              <a:buNone/>
              <a:defRPr sz="4000" b="1" i="0" u="none" strike="noStrike" cap="none">
                <a:solidFill>
                  <a:srgbClr val="343433"/>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8" name="Google Shape;18;p3"/>
          <p:cNvSpPr txBox="1">
            <a:spLocks noGrp="1"/>
          </p:cNvSpPr>
          <p:nvPr>
            <p:ph type="body" idx="2"/>
          </p:nvPr>
        </p:nvSpPr>
        <p:spPr>
          <a:xfrm>
            <a:off x="362143" y="3429579"/>
            <a:ext cx="4395788" cy="4000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343433"/>
              </a:buClr>
              <a:buSzPts val="2000"/>
              <a:buFont typeface="Arial"/>
              <a:buNone/>
              <a:defRPr sz="2000" b="0" i="0" u="none" strike="noStrike" cap="none">
                <a:solidFill>
                  <a:srgbClr val="343433"/>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9" name="Google Shape;19;p3"/>
          <p:cNvSpPr txBox="1">
            <a:spLocks noGrp="1"/>
          </p:cNvSpPr>
          <p:nvPr>
            <p:ph type="body" idx="3"/>
          </p:nvPr>
        </p:nvSpPr>
        <p:spPr>
          <a:xfrm>
            <a:off x="362143" y="5773909"/>
            <a:ext cx="4395788" cy="3017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343433"/>
              </a:buClr>
              <a:buSzPts val="1200"/>
              <a:buFont typeface="Arial"/>
              <a:buNone/>
              <a:defRPr sz="1200" b="0" i="0" u="none" strike="noStrike" cap="none">
                <a:solidFill>
                  <a:srgbClr val="343433"/>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pic>
        <p:nvPicPr>
          <p:cNvPr id="20" name="Google Shape;20;p3" descr="Graphical user interface, text, application&#10;&#10;Description automatically generated"/>
          <p:cNvPicPr preferRelativeResize="0"/>
          <p:nvPr/>
        </p:nvPicPr>
        <p:blipFill rotWithShape="1">
          <a:blip r:embed="rId2">
            <a:alphaModFix/>
          </a:blip>
          <a:srcRect/>
          <a:stretch/>
        </p:blipFill>
        <p:spPr>
          <a:xfrm>
            <a:off x="611169" y="296155"/>
            <a:ext cx="2958950" cy="798804"/>
          </a:xfrm>
          <a:prstGeom prst="rect">
            <a:avLst/>
          </a:prstGeom>
          <a:noFill/>
          <a:ln>
            <a:noFill/>
          </a:ln>
        </p:spPr>
      </p:pic>
    </p:spTree>
    <p:extLst>
      <p:ext uri="{BB962C8B-B14F-4D97-AF65-F5344CB8AC3E}">
        <p14:creationId xmlns:p14="http://schemas.microsoft.com/office/powerpoint/2010/main" val="3534761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57A6E-884D-4911-B2FF-CF9BAE19989F}"/>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111A41B9-7EAC-4036-AAF7-1448D90B538C}"/>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08ECD447-96C2-46D5-8EE9-D827387AFDAF}"/>
              </a:ext>
            </a:extLst>
          </p:cNvPr>
          <p:cNvSpPr>
            <a:spLocks noGrp="1"/>
          </p:cNvSpPr>
          <p:nvPr>
            <p:ph type="dt" sz="half" idx="10"/>
          </p:nvPr>
        </p:nvSpPr>
        <p:spPr/>
        <p:txBody>
          <a:bodyPr/>
          <a:lstStyle/>
          <a:p>
            <a:fld id="{F6014041-2100-4759-8A0B-371660CE76A2}" type="datetimeFigureOut">
              <a:rPr lang="en-GB" smtClean="0"/>
              <a:t>23/11/2023</a:t>
            </a:fld>
            <a:endParaRPr lang="en-GB"/>
          </a:p>
        </p:txBody>
      </p:sp>
      <p:sp>
        <p:nvSpPr>
          <p:cNvPr id="5" name="Footer Placeholder 4">
            <a:extLst>
              <a:ext uri="{FF2B5EF4-FFF2-40B4-BE49-F238E27FC236}">
                <a16:creationId xmlns:a16="http://schemas.microsoft.com/office/drawing/2014/main" id="{4B3649DB-F48F-409E-B231-DC241280A28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430D22B-7153-4D0F-8A5A-44409212F7A6}"/>
              </a:ext>
            </a:extLst>
          </p:cNvPr>
          <p:cNvSpPr>
            <a:spLocks noGrp="1"/>
          </p:cNvSpPr>
          <p:nvPr>
            <p:ph type="sldNum" sz="quarter" idx="12"/>
          </p:nvPr>
        </p:nvSpPr>
        <p:spPr/>
        <p:txBody>
          <a:bodyPr/>
          <a:lstStyle/>
          <a:p>
            <a:fld id="{801DB83B-B9C4-4538-8ADA-0E15A373F25B}" type="slidenum">
              <a:rPr lang="en-GB" smtClean="0"/>
              <a:t>‹#›</a:t>
            </a:fld>
            <a:endParaRPr lang="en-GB"/>
          </a:p>
        </p:txBody>
      </p:sp>
    </p:spTree>
    <p:extLst>
      <p:ext uri="{BB962C8B-B14F-4D97-AF65-F5344CB8AC3E}">
        <p14:creationId xmlns:p14="http://schemas.microsoft.com/office/powerpoint/2010/main" val="3582880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A5E9C-7D5C-4EA8-9508-070C70B09E24}"/>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2171B0E9-77CF-4D87-B6CC-5EA449D00A5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6380C3A4-92FB-478E-AEE5-88081BFE4B96}"/>
              </a:ext>
            </a:extLst>
          </p:cNvPr>
          <p:cNvSpPr>
            <a:spLocks noGrp="1"/>
          </p:cNvSpPr>
          <p:nvPr>
            <p:ph type="dt" sz="half" idx="10"/>
          </p:nvPr>
        </p:nvSpPr>
        <p:spPr/>
        <p:txBody>
          <a:bodyPr/>
          <a:lstStyle/>
          <a:p>
            <a:fld id="{F6014041-2100-4759-8A0B-371660CE76A2}" type="datetimeFigureOut">
              <a:rPr lang="en-GB" smtClean="0"/>
              <a:t>23/11/2023</a:t>
            </a:fld>
            <a:endParaRPr lang="en-GB"/>
          </a:p>
        </p:txBody>
      </p:sp>
      <p:sp>
        <p:nvSpPr>
          <p:cNvPr id="5" name="Footer Placeholder 4">
            <a:extLst>
              <a:ext uri="{FF2B5EF4-FFF2-40B4-BE49-F238E27FC236}">
                <a16:creationId xmlns:a16="http://schemas.microsoft.com/office/drawing/2014/main" id="{3108A838-FABC-46AF-8086-F8F964F11FA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05118F5-80DE-4CD6-992B-596C4D0FB945}"/>
              </a:ext>
            </a:extLst>
          </p:cNvPr>
          <p:cNvSpPr>
            <a:spLocks noGrp="1"/>
          </p:cNvSpPr>
          <p:nvPr>
            <p:ph type="sldNum" sz="quarter" idx="12"/>
          </p:nvPr>
        </p:nvSpPr>
        <p:spPr/>
        <p:txBody>
          <a:bodyPr/>
          <a:lstStyle/>
          <a:p>
            <a:fld id="{801DB83B-B9C4-4538-8ADA-0E15A373F25B}" type="slidenum">
              <a:rPr lang="en-GB" smtClean="0"/>
              <a:t>‹#›</a:t>
            </a:fld>
            <a:endParaRPr lang="en-GB"/>
          </a:p>
        </p:txBody>
      </p:sp>
    </p:spTree>
    <p:extLst>
      <p:ext uri="{BB962C8B-B14F-4D97-AF65-F5344CB8AC3E}">
        <p14:creationId xmlns:p14="http://schemas.microsoft.com/office/powerpoint/2010/main" val="32326308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B6312F-EDBA-4AFC-8923-51A987CC4C36}"/>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0053864B-9E0A-4A41-ACAE-F12F3204F386}"/>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15B20D18-EA7C-449F-A4A0-4ED4D741FAFC}"/>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38C2BF78-FF83-416F-81B3-E14664A1E419}"/>
              </a:ext>
            </a:extLst>
          </p:cNvPr>
          <p:cNvSpPr>
            <a:spLocks noGrp="1"/>
          </p:cNvSpPr>
          <p:nvPr>
            <p:ph type="dt" sz="half" idx="10"/>
          </p:nvPr>
        </p:nvSpPr>
        <p:spPr/>
        <p:txBody>
          <a:bodyPr/>
          <a:lstStyle/>
          <a:p>
            <a:fld id="{F6014041-2100-4759-8A0B-371660CE76A2}" type="datetimeFigureOut">
              <a:rPr lang="en-GB" smtClean="0"/>
              <a:t>23/11/2023</a:t>
            </a:fld>
            <a:endParaRPr lang="en-GB"/>
          </a:p>
        </p:txBody>
      </p:sp>
      <p:sp>
        <p:nvSpPr>
          <p:cNvPr id="6" name="Footer Placeholder 5">
            <a:extLst>
              <a:ext uri="{FF2B5EF4-FFF2-40B4-BE49-F238E27FC236}">
                <a16:creationId xmlns:a16="http://schemas.microsoft.com/office/drawing/2014/main" id="{897D49CD-9A26-4498-8983-9A292E01276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BC1AAB9-B7CA-4CF6-A6A4-6B60B27A8CBF}"/>
              </a:ext>
            </a:extLst>
          </p:cNvPr>
          <p:cNvSpPr>
            <a:spLocks noGrp="1"/>
          </p:cNvSpPr>
          <p:nvPr>
            <p:ph type="sldNum" sz="quarter" idx="12"/>
          </p:nvPr>
        </p:nvSpPr>
        <p:spPr/>
        <p:txBody>
          <a:bodyPr/>
          <a:lstStyle/>
          <a:p>
            <a:fld id="{801DB83B-B9C4-4538-8ADA-0E15A373F25B}" type="slidenum">
              <a:rPr lang="en-GB" smtClean="0"/>
              <a:t>‹#›</a:t>
            </a:fld>
            <a:endParaRPr lang="en-GB"/>
          </a:p>
        </p:txBody>
      </p:sp>
    </p:spTree>
    <p:extLst>
      <p:ext uri="{BB962C8B-B14F-4D97-AF65-F5344CB8AC3E}">
        <p14:creationId xmlns:p14="http://schemas.microsoft.com/office/powerpoint/2010/main" val="42511988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CC5216-74A4-4856-A3CD-5450D3068920}"/>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32FB284E-E791-4C29-BB00-7BA09A189DA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28D93C67-A795-454A-888E-F45F918A260D}"/>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99240822-6637-4928-BC55-107EA0870BE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FCD00749-6566-4135-9160-ED4BFB98A866}"/>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F92AF1F1-CACE-4AD9-80EB-C7762443BD45}"/>
              </a:ext>
            </a:extLst>
          </p:cNvPr>
          <p:cNvSpPr>
            <a:spLocks noGrp="1"/>
          </p:cNvSpPr>
          <p:nvPr>
            <p:ph type="dt" sz="half" idx="10"/>
          </p:nvPr>
        </p:nvSpPr>
        <p:spPr/>
        <p:txBody>
          <a:bodyPr/>
          <a:lstStyle/>
          <a:p>
            <a:fld id="{F6014041-2100-4759-8A0B-371660CE76A2}" type="datetimeFigureOut">
              <a:rPr lang="en-GB" smtClean="0"/>
              <a:t>23/11/2023</a:t>
            </a:fld>
            <a:endParaRPr lang="en-GB"/>
          </a:p>
        </p:txBody>
      </p:sp>
      <p:sp>
        <p:nvSpPr>
          <p:cNvPr id="8" name="Footer Placeholder 7">
            <a:extLst>
              <a:ext uri="{FF2B5EF4-FFF2-40B4-BE49-F238E27FC236}">
                <a16:creationId xmlns:a16="http://schemas.microsoft.com/office/drawing/2014/main" id="{8F740077-19ED-4A42-A05C-964D34BC9355}"/>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E066391E-75BA-481B-81C6-AA99255059EB}"/>
              </a:ext>
            </a:extLst>
          </p:cNvPr>
          <p:cNvSpPr>
            <a:spLocks noGrp="1"/>
          </p:cNvSpPr>
          <p:nvPr>
            <p:ph type="sldNum" sz="quarter" idx="12"/>
          </p:nvPr>
        </p:nvSpPr>
        <p:spPr/>
        <p:txBody>
          <a:bodyPr/>
          <a:lstStyle/>
          <a:p>
            <a:fld id="{801DB83B-B9C4-4538-8ADA-0E15A373F25B}" type="slidenum">
              <a:rPr lang="en-GB" smtClean="0"/>
              <a:t>‹#›</a:t>
            </a:fld>
            <a:endParaRPr lang="en-GB"/>
          </a:p>
        </p:txBody>
      </p:sp>
    </p:spTree>
    <p:extLst>
      <p:ext uri="{BB962C8B-B14F-4D97-AF65-F5344CB8AC3E}">
        <p14:creationId xmlns:p14="http://schemas.microsoft.com/office/powerpoint/2010/main" val="2350542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C8FC6F-5A65-41C0-A6A7-E6A2C5DA5456}"/>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570147A5-C61C-44A4-B3B1-762B52890B2C}"/>
              </a:ext>
            </a:extLst>
          </p:cNvPr>
          <p:cNvSpPr>
            <a:spLocks noGrp="1"/>
          </p:cNvSpPr>
          <p:nvPr>
            <p:ph type="dt" sz="half" idx="10"/>
          </p:nvPr>
        </p:nvSpPr>
        <p:spPr/>
        <p:txBody>
          <a:bodyPr/>
          <a:lstStyle/>
          <a:p>
            <a:fld id="{F6014041-2100-4759-8A0B-371660CE76A2}" type="datetimeFigureOut">
              <a:rPr lang="en-GB" smtClean="0"/>
              <a:t>23/11/2023</a:t>
            </a:fld>
            <a:endParaRPr lang="en-GB"/>
          </a:p>
        </p:txBody>
      </p:sp>
      <p:sp>
        <p:nvSpPr>
          <p:cNvPr id="4" name="Footer Placeholder 3">
            <a:extLst>
              <a:ext uri="{FF2B5EF4-FFF2-40B4-BE49-F238E27FC236}">
                <a16:creationId xmlns:a16="http://schemas.microsoft.com/office/drawing/2014/main" id="{1B624DEC-AE5D-42D5-91B3-8E03BFED071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633B4124-B55B-4A2B-B053-0B64B27E8913}"/>
              </a:ext>
            </a:extLst>
          </p:cNvPr>
          <p:cNvSpPr>
            <a:spLocks noGrp="1"/>
          </p:cNvSpPr>
          <p:nvPr>
            <p:ph type="sldNum" sz="quarter" idx="12"/>
          </p:nvPr>
        </p:nvSpPr>
        <p:spPr/>
        <p:txBody>
          <a:bodyPr/>
          <a:lstStyle/>
          <a:p>
            <a:fld id="{801DB83B-B9C4-4538-8ADA-0E15A373F25B}" type="slidenum">
              <a:rPr lang="en-GB" smtClean="0"/>
              <a:t>‹#›</a:t>
            </a:fld>
            <a:endParaRPr lang="en-GB"/>
          </a:p>
        </p:txBody>
      </p:sp>
    </p:spTree>
    <p:extLst>
      <p:ext uri="{BB962C8B-B14F-4D97-AF65-F5344CB8AC3E}">
        <p14:creationId xmlns:p14="http://schemas.microsoft.com/office/powerpoint/2010/main" val="153114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7DC83DB-8AC7-42DA-AE44-62F2D1B45481}"/>
              </a:ext>
            </a:extLst>
          </p:cNvPr>
          <p:cNvSpPr>
            <a:spLocks noGrp="1"/>
          </p:cNvSpPr>
          <p:nvPr>
            <p:ph type="dt" sz="half" idx="10"/>
          </p:nvPr>
        </p:nvSpPr>
        <p:spPr/>
        <p:txBody>
          <a:bodyPr/>
          <a:lstStyle/>
          <a:p>
            <a:fld id="{F6014041-2100-4759-8A0B-371660CE76A2}" type="datetimeFigureOut">
              <a:rPr lang="en-GB" smtClean="0"/>
              <a:t>23/11/2023</a:t>
            </a:fld>
            <a:endParaRPr lang="en-GB"/>
          </a:p>
        </p:txBody>
      </p:sp>
      <p:sp>
        <p:nvSpPr>
          <p:cNvPr id="3" name="Footer Placeholder 2">
            <a:extLst>
              <a:ext uri="{FF2B5EF4-FFF2-40B4-BE49-F238E27FC236}">
                <a16:creationId xmlns:a16="http://schemas.microsoft.com/office/drawing/2014/main" id="{322F44A9-947F-4A76-B3B6-6EFCA1DD30E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C05588C-7341-492B-9477-9F35AA2A11C0}"/>
              </a:ext>
            </a:extLst>
          </p:cNvPr>
          <p:cNvSpPr>
            <a:spLocks noGrp="1"/>
          </p:cNvSpPr>
          <p:nvPr>
            <p:ph type="sldNum" sz="quarter" idx="12"/>
          </p:nvPr>
        </p:nvSpPr>
        <p:spPr/>
        <p:txBody>
          <a:bodyPr/>
          <a:lstStyle/>
          <a:p>
            <a:fld id="{801DB83B-B9C4-4538-8ADA-0E15A373F25B}" type="slidenum">
              <a:rPr lang="en-GB" smtClean="0"/>
              <a:t>‹#›</a:t>
            </a:fld>
            <a:endParaRPr lang="en-GB"/>
          </a:p>
        </p:txBody>
      </p:sp>
    </p:spTree>
    <p:extLst>
      <p:ext uri="{BB962C8B-B14F-4D97-AF65-F5344CB8AC3E}">
        <p14:creationId xmlns:p14="http://schemas.microsoft.com/office/powerpoint/2010/main" val="34558611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52D7A0-B39D-4B3B-88CD-B8F0806E8AC3}"/>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435091C9-6623-4523-8A43-02133E54ED3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7847E633-9459-4276-A912-86EDC58A21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5DF9685D-5895-476B-B4B9-1FBB6826C3BE}"/>
              </a:ext>
            </a:extLst>
          </p:cNvPr>
          <p:cNvSpPr>
            <a:spLocks noGrp="1"/>
          </p:cNvSpPr>
          <p:nvPr>
            <p:ph type="dt" sz="half" idx="10"/>
          </p:nvPr>
        </p:nvSpPr>
        <p:spPr/>
        <p:txBody>
          <a:bodyPr/>
          <a:lstStyle/>
          <a:p>
            <a:fld id="{F6014041-2100-4759-8A0B-371660CE76A2}" type="datetimeFigureOut">
              <a:rPr lang="en-GB" smtClean="0"/>
              <a:t>23/11/2023</a:t>
            </a:fld>
            <a:endParaRPr lang="en-GB"/>
          </a:p>
        </p:txBody>
      </p:sp>
      <p:sp>
        <p:nvSpPr>
          <p:cNvPr id="6" name="Footer Placeholder 5">
            <a:extLst>
              <a:ext uri="{FF2B5EF4-FFF2-40B4-BE49-F238E27FC236}">
                <a16:creationId xmlns:a16="http://schemas.microsoft.com/office/drawing/2014/main" id="{BF4E2A95-B497-4C9F-BC3D-A400225720E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9775E58-4CF6-4B5C-B9A0-283DF9EFFC19}"/>
              </a:ext>
            </a:extLst>
          </p:cNvPr>
          <p:cNvSpPr>
            <a:spLocks noGrp="1"/>
          </p:cNvSpPr>
          <p:nvPr>
            <p:ph type="sldNum" sz="quarter" idx="12"/>
          </p:nvPr>
        </p:nvSpPr>
        <p:spPr/>
        <p:txBody>
          <a:bodyPr/>
          <a:lstStyle/>
          <a:p>
            <a:fld id="{801DB83B-B9C4-4538-8ADA-0E15A373F25B}" type="slidenum">
              <a:rPr lang="en-GB" smtClean="0"/>
              <a:t>‹#›</a:t>
            </a:fld>
            <a:endParaRPr lang="en-GB"/>
          </a:p>
        </p:txBody>
      </p:sp>
    </p:spTree>
    <p:extLst>
      <p:ext uri="{BB962C8B-B14F-4D97-AF65-F5344CB8AC3E}">
        <p14:creationId xmlns:p14="http://schemas.microsoft.com/office/powerpoint/2010/main" val="1372911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E15FF3-7FAD-4D72-9509-E01DACB21A48}"/>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76A14554-EC5C-4AE2-95F2-88B7CFFFEB7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14F2262-8748-479A-955D-7A66763372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CE65B2BE-21AD-4AD1-93BA-DBB758F9B466}"/>
              </a:ext>
            </a:extLst>
          </p:cNvPr>
          <p:cNvSpPr>
            <a:spLocks noGrp="1"/>
          </p:cNvSpPr>
          <p:nvPr>
            <p:ph type="dt" sz="half" idx="10"/>
          </p:nvPr>
        </p:nvSpPr>
        <p:spPr/>
        <p:txBody>
          <a:bodyPr/>
          <a:lstStyle/>
          <a:p>
            <a:fld id="{F6014041-2100-4759-8A0B-371660CE76A2}" type="datetimeFigureOut">
              <a:rPr lang="en-GB" smtClean="0"/>
              <a:t>23/11/2023</a:t>
            </a:fld>
            <a:endParaRPr lang="en-GB"/>
          </a:p>
        </p:txBody>
      </p:sp>
      <p:sp>
        <p:nvSpPr>
          <p:cNvPr id="6" name="Footer Placeholder 5">
            <a:extLst>
              <a:ext uri="{FF2B5EF4-FFF2-40B4-BE49-F238E27FC236}">
                <a16:creationId xmlns:a16="http://schemas.microsoft.com/office/drawing/2014/main" id="{D3294744-828D-4BE3-BFDD-43610FD9F96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5F5DFC6-85A4-4F3B-A4A0-8A4C06AD8310}"/>
              </a:ext>
            </a:extLst>
          </p:cNvPr>
          <p:cNvSpPr>
            <a:spLocks noGrp="1"/>
          </p:cNvSpPr>
          <p:nvPr>
            <p:ph type="sldNum" sz="quarter" idx="12"/>
          </p:nvPr>
        </p:nvSpPr>
        <p:spPr/>
        <p:txBody>
          <a:bodyPr/>
          <a:lstStyle/>
          <a:p>
            <a:fld id="{801DB83B-B9C4-4538-8ADA-0E15A373F25B}" type="slidenum">
              <a:rPr lang="en-GB" smtClean="0"/>
              <a:t>‹#›</a:t>
            </a:fld>
            <a:endParaRPr lang="en-GB"/>
          </a:p>
        </p:txBody>
      </p:sp>
    </p:spTree>
    <p:extLst>
      <p:ext uri="{BB962C8B-B14F-4D97-AF65-F5344CB8AC3E}">
        <p14:creationId xmlns:p14="http://schemas.microsoft.com/office/powerpoint/2010/main" val="33633280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18C2873-270C-4622-B9B4-4A0027BF9E7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65AB22BD-E41F-4815-9B2E-86E817E8A8E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CFB49851-1955-4D76-A9AB-999A5882257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014041-2100-4759-8A0B-371660CE76A2}" type="datetimeFigureOut">
              <a:rPr lang="en-GB" smtClean="0"/>
              <a:t>23/11/2023</a:t>
            </a:fld>
            <a:endParaRPr lang="en-GB"/>
          </a:p>
        </p:txBody>
      </p:sp>
      <p:sp>
        <p:nvSpPr>
          <p:cNvPr id="5" name="Footer Placeholder 4">
            <a:extLst>
              <a:ext uri="{FF2B5EF4-FFF2-40B4-BE49-F238E27FC236}">
                <a16:creationId xmlns:a16="http://schemas.microsoft.com/office/drawing/2014/main" id="{7FA2DA95-3A2B-46A6-90A4-CCA45DD04D8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ABCD505C-8B3E-423F-B399-3B14835B73F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1DB83B-B9C4-4538-8ADA-0E15A373F25B}" type="slidenum">
              <a:rPr lang="en-GB" smtClean="0"/>
              <a:t>‹#›</a:t>
            </a:fld>
            <a:endParaRPr lang="en-GB"/>
          </a:p>
        </p:txBody>
      </p:sp>
    </p:spTree>
    <p:extLst>
      <p:ext uri="{BB962C8B-B14F-4D97-AF65-F5344CB8AC3E}">
        <p14:creationId xmlns:p14="http://schemas.microsoft.com/office/powerpoint/2010/main" val="33618995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gov.uk/government/publications/supplier-code-of-conduct" TargetMode="External"/><Relationship Id="rId1" Type="http://schemas.openxmlformats.org/officeDocument/2006/relationships/slideLayout" Target="../slideLayouts/slideLayout1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D601CAE5-3CD5-4B13-AE8A-66DB8A15EE66}"/>
              </a:ext>
            </a:extLst>
          </p:cNvPr>
          <p:cNvSpPr>
            <a:spLocks noGrp="1"/>
          </p:cNvSpPr>
          <p:nvPr>
            <p:ph type="body" idx="2"/>
          </p:nvPr>
        </p:nvSpPr>
        <p:spPr>
          <a:xfrm>
            <a:off x="4962525" y="1128844"/>
            <a:ext cx="7096125" cy="5447645"/>
          </a:xfrm>
          <a:ln>
            <a:solidFill>
              <a:srgbClr val="0070C0"/>
            </a:solidFill>
          </a:ln>
        </p:spPr>
        <p:txBody>
          <a:bodyPr/>
          <a:lstStyle/>
          <a:p>
            <a:r>
              <a:rPr lang="en-GB" sz="1200" b="1" u="sng" dirty="0">
                <a:solidFill>
                  <a:prstClr val="black"/>
                </a:solidFill>
                <a:latin typeface="Arial" panose="020B0604020202020204" pitchFamily="34" charset="0"/>
                <a:ea typeface="ヒラギノ角ゴ Pro W3" pitchFamily="84" charset="-128"/>
                <a:cs typeface="Arial" panose="020B0604020202020204" pitchFamily="34" charset="0"/>
              </a:rPr>
              <a:t>Expectations </a:t>
            </a:r>
          </a:p>
          <a:p>
            <a:r>
              <a:rPr lang="en-GB" sz="1200" dirty="0">
                <a:solidFill>
                  <a:prstClr val="black"/>
                </a:solidFill>
                <a:latin typeface="Arial" panose="020B0604020202020204" pitchFamily="34" charset="0"/>
                <a:ea typeface="ヒラギノ角ゴ Pro W3" pitchFamily="84" charset="-128"/>
                <a:cs typeface="Arial" panose="020B0604020202020204" pitchFamily="34" charset="0"/>
              </a:rPr>
              <a:t>     We expect the highest standards of business ethics from suppliers and their agents in the supply of goods and services funded by the public purse.  We expect suppliers to comply fully with all Laws, Regulations and Standards that are applicable  to their business and operations  in the jurisdictions in which they operate and that they will also ensure their suppliers and supply chains also comply with this charter.   We require all suppliers to declare any interests  they may have throughout their supply chain which may be in conflict with the ICS values.  We expect our suppliers to raise concerns with BSW  ICS without fear of consequence where dealing with our organisation does not reflect these values.  We expect all, regardless of employment or contractual status to comply with the  following documents which will also form a basis for our supplier and contract management.</a:t>
            </a:r>
            <a:endParaRPr lang="en-GB" sz="1200" b="1" u="sng" dirty="0">
              <a:solidFill>
                <a:prstClr val="black"/>
              </a:solidFill>
              <a:latin typeface="Arial" panose="020B0604020202020204" pitchFamily="34" charset="0"/>
              <a:ea typeface="ヒラギノ角ゴ Pro W3" pitchFamily="84" charset="-128"/>
              <a:cs typeface="Arial" panose="020B0604020202020204" pitchFamily="34" charset="0"/>
            </a:endParaRPr>
          </a:p>
          <a:p>
            <a:pPr marL="0" indent="0"/>
            <a:r>
              <a:rPr lang="en-GB" sz="1200" b="1" dirty="0">
                <a:solidFill>
                  <a:prstClr val="black"/>
                </a:solidFill>
                <a:latin typeface="Arial" panose="020B0604020202020204" pitchFamily="34" charset="0"/>
                <a:ea typeface="ヒラギノ角ゴ Pro W3" pitchFamily="84" charset="-128"/>
                <a:cs typeface="Arial" panose="020B0604020202020204" pitchFamily="34" charset="0"/>
              </a:rPr>
              <a:t>    </a:t>
            </a:r>
            <a:r>
              <a:rPr lang="en-GB" sz="1200" b="1" u="sng" dirty="0">
                <a:solidFill>
                  <a:prstClr val="black"/>
                </a:solidFill>
                <a:latin typeface="Arial" panose="020B0604020202020204" pitchFamily="34" charset="0"/>
                <a:ea typeface="ヒラギノ角ゴ Pro W3" pitchFamily="84" charset="-128"/>
                <a:cs typeface="Arial" panose="020B0604020202020204" pitchFamily="34" charset="0"/>
              </a:rPr>
              <a:t> a) Three Key documents</a:t>
            </a:r>
          </a:p>
          <a:p>
            <a:pPr marL="457200" lvl="1" indent="0"/>
            <a:r>
              <a:rPr lang="en-GB" sz="1200" b="1" dirty="0">
                <a:solidFill>
                  <a:prstClr val="black"/>
                </a:solidFill>
                <a:latin typeface="Arial" panose="020B0604020202020204" pitchFamily="34" charset="0"/>
                <a:ea typeface="ヒラギノ角ゴ Pro W3" pitchFamily="84" charset="-128"/>
                <a:cs typeface="Arial" panose="020B0604020202020204" pitchFamily="34" charset="0"/>
              </a:rPr>
              <a:t>a) BSW ICS Suppliers &amp; Representatives Code of Conduct</a:t>
            </a:r>
          </a:p>
          <a:p>
            <a:pPr marL="457200" lvl="1" indent="0"/>
            <a:r>
              <a:rPr lang="en-GB" sz="1200" b="1" dirty="0">
                <a:solidFill>
                  <a:prstClr val="black"/>
                </a:solidFill>
                <a:latin typeface="Arial" panose="020B0604020202020204" pitchFamily="34" charset="0"/>
                <a:ea typeface="ヒラギノ角ゴ Pro W3" pitchFamily="84" charset="-128"/>
                <a:cs typeface="Arial" panose="020B0604020202020204" pitchFamily="34" charset="0"/>
              </a:rPr>
              <a:t>b) BSW  ICS Charter</a:t>
            </a:r>
          </a:p>
          <a:p>
            <a:pPr marL="457200" lvl="1" indent="0"/>
            <a:r>
              <a:rPr lang="en-GB" sz="1200" b="1" dirty="0">
                <a:solidFill>
                  <a:prstClr val="black"/>
                </a:solidFill>
                <a:latin typeface="Arial" panose="020B0604020202020204" pitchFamily="34" charset="0"/>
                <a:ea typeface="ヒラギノ角ゴ Pro W3" pitchFamily="84" charset="-128"/>
                <a:cs typeface="Arial" panose="020B0604020202020204" pitchFamily="34" charset="0"/>
              </a:rPr>
              <a:t>c) GCF Supplier Code of Conduct </a:t>
            </a:r>
            <a:r>
              <a:rPr lang="en-GB" sz="1200" b="1" dirty="0">
                <a:solidFill>
                  <a:prstClr val="black"/>
                </a:solidFill>
                <a:latin typeface="Arial" panose="020B0604020202020204" pitchFamily="34" charset="0"/>
                <a:ea typeface="ヒラギノ角ゴ Pro W3" pitchFamily="84" charset="-128"/>
                <a:cs typeface="Arial" panose="020B0604020202020204" pitchFamily="34" charset="0"/>
                <a:hlinkClick r:id="rId2"/>
              </a:rPr>
              <a:t>https://www.gov.uk/government/publications/supplier-code-of-conduct</a:t>
            </a:r>
            <a:endParaRPr lang="en-GB" sz="1200" b="1" dirty="0">
              <a:solidFill>
                <a:prstClr val="black"/>
              </a:solidFill>
              <a:latin typeface="Arial" panose="020B0604020202020204" pitchFamily="34" charset="0"/>
              <a:ea typeface="ヒラギノ角ゴ Pro W3" pitchFamily="84" charset="-128"/>
              <a:cs typeface="Arial" panose="020B0604020202020204" pitchFamily="34" charset="0"/>
            </a:endParaRPr>
          </a:p>
          <a:p>
            <a:r>
              <a:rPr lang="en-GB" sz="1200" b="1" u="sng" dirty="0">
                <a:solidFill>
                  <a:prstClr val="black"/>
                </a:solidFill>
                <a:latin typeface="Arial" panose="020B0604020202020204" pitchFamily="34" charset="0"/>
                <a:ea typeface="ヒラギノ角ゴ Pro W3" pitchFamily="84" charset="-128"/>
                <a:cs typeface="Arial" panose="020B0604020202020204" pitchFamily="34" charset="0"/>
              </a:rPr>
              <a:t>b) Generating Social Value  </a:t>
            </a:r>
            <a:r>
              <a:rPr lang="en-GB" sz="1200" dirty="0">
                <a:solidFill>
                  <a:prstClr val="black"/>
                </a:solidFill>
                <a:latin typeface="Arial" panose="020B0604020202020204" pitchFamily="34" charset="0"/>
                <a:ea typeface="ヒラギノ角ゴ Pro W3" pitchFamily="84" charset="-128"/>
                <a:cs typeface="Arial" panose="020B0604020202020204" pitchFamily="34" charset="0"/>
              </a:rPr>
              <a:t>Where feasible, we expect to see increased commercial opportunities for underrepresented supplier groups, especially Small and Medium sized Enterprises (SMEs) and Voluntary, Community and Social Enterprises (VCSEs).  We expect our supplier base to support the health and well-being of their employees, focussing on mental health and offer work experience and/or opportunities to the vulnerable/disadvantaged/long term unemployed</a:t>
            </a:r>
          </a:p>
          <a:p>
            <a:r>
              <a:rPr lang="en-GB" sz="1200" b="1" u="sng" dirty="0">
                <a:solidFill>
                  <a:prstClr val="black"/>
                </a:solidFill>
                <a:latin typeface="Arial" panose="020B0604020202020204" pitchFamily="34" charset="0"/>
                <a:ea typeface="ヒラギノ角ゴ Pro W3" pitchFamily="84" charset="-128"/>
                <a:cs typeface="Arial" panose="020B0604020202020204" pitchFamily="34" charset="0"/>
              </a:rPr>
              <a:t>c) Innovation and sustainable Profit  </a:t>
            </a:r>
            <a:r>
              <a:rPr lang="en-GB" sz="1200" dirty="0">
                <a:solidFill>
                  <a:prstClr val="black"/>
                </a:solidFill>
                <a:latin typeface="Arial" panose="020B0604020202020204" pitchFamily="34" charset="0"/>
                <a:ea typeface="ヒラギノ角ゴ Pro W3" pitchFamily="84" charset="-128"/>
                <a:cs typeface="Arial" panose="020B0604020202020204" pitchFamily="34" charset="0"/>
              </a:rPr>
              <a:t> BSW ICS expects suppliers to generate sustainable profit which they can invest to support improvements in goods and services for the long term benefits of the health economy.</a:t>
            </a:r>
          </a:p>
          <a:p>
            <a:r>
              <a:rPr lang="en-GB" sz="1200" b="1" u="sng" dirty="0">
                <a:solidFill>
                  <a:prstClr val="black"/>
                </a:solidFill>
                <a:latin typeface="Arial" panose="020B0604020202020204" pitchFamily="34" charset="0"/>
                <a:ea typeface="ヒラギノ角ゴ Pro W3" pitchFamily="84" charset="-128"/>
                <a:cs typeface="Arial" panose="020B0604020202020204" pitchFamily="34" charset="0"/>
              </a:rPr>
              <a:t>d) Net Zero   </a:t>
            </a:r>
            <a:r>
              <a:rPr lang="en-GB" sz="1200" dirty="0">
                <a:solidFill>
                  <a:prstClr val="black"/>
                </a:solidFill>
                <a:latin typeface="Arial" panose="020B0604020202020204" pitchFamily="34" charset="0"/>
                <a:ea typeface="ヒラギノ角ゴ Pro W3" pitchFamily="84" charset="-128"/>
                <a:cs typeface="Arial" panose="020B0604020202020204" pitchFamily="34" charset="0"/>
              </a:rPr>
              <a:t>All our suppliers are expected to work with us to reduce their carbon footprint and share their plans for achieving net zero by 2045</a:t>
            </a:r>
          </a:p>
          <a:p>
            <a:endParaRPr lang="en-GB" dirty="0"/>
          </a:p>
        </p:txBody>
      </p:sp>
      <p:sp>
        <p:nvSpPr>
          <p:cNvPr id="7" name="TextBox 6">
            <a:extLst>
              <a:ext uri="{FF2B5EF4-FFF2-40B4-BE49-F238E27FC236}">
                <a16:creationId xmlns:a16="http://schemas.microsoft.com/office/drawing/2014/main" id="{A6067CC1-83A0-4AC4-95FD-057D673C053A}"/>
              </a:ext>
            </a:extLst>
          </p:cNvPr>
          <p:cNvSpPr txBox="1"/>
          <p:nvPr/>
        </p:nvSpPr>
        <p:spPr>
          <a:xfrm>
            <a:off x="249625" y="1131859"/>
            <a:ext cx="4570025" cy="5447645"/>
          </a:xfrm>
          <a:prstGeom prst="rect">
            <a:avLst/>
          </a:prstGeom>
          <a:noFill/>
          <a:ln>
            <a:solidFill>
              <a:srgbClr val="0070C0"/>
            </a:solidFill>
          </a:ln>
        </p:spPr>
        <p:txBody>
          <a:bodyPr wrap="square" rtlCol="0">
            <a:spAutoFit/>
          </a:bodyPr>
          <a:lstStyle/>
          <a:p>
            <a:r>
              <a:rPr lang="en-GB" sz="1200" b="1" u="sng" dirty="0">
                <a:solidFill>
                  <a:prstClr val="black"/>
                </a:solidFill>
                <a:latin typeface="Arial" panose="020B0604020202020204" pitchFamily="34" charset="0"/>
                <a:ea typeface="ヒラギノ角ゴ Pro W3" pitchFamily="84" charset="-128"/>
                <a:cs typeface="Arial" panose="020B0604020202020204" pitchFamily="34" charset="0"/>
              </a:rPr>
              <a:t>Background</a:t>
            </a:r>
            <a:r>
              <a:rPr lang="en-GB" sz="1200" dirty="0">
                <a:solidFill>
                  <a:prstClr val="black"/>
                </a:solidFill>
                <a:latin typeface="Arial" panose="020B0604020202020204" pitchFamily="34" charset="0"/>
                <a:ea typeface="ヒラギノ角ゴ Pro W3" pitchFamily="84" charset="-128"/>
                <a:cs typeface="Arial" panose="020B0604020202020204" pitchFamily="34" charset="0"/>
              </a:rPr>
              <a:t> Bath, Swindon &amp; Wiltshire Integrated Care Services (BSW ICS)  mission is t</a:t>
            </a:r>
            <a:r>
              <a:rPr lang="en-US" sz="1200" dirty="0">
                <a:solidFill>
                  <a:schemeClr val="tx1"/>
                </a:solidFill>
                <a:latin typeface="Arial" panose="020B0604020202020204" pitchFamily="34" charset="0"/>
                <a:cs typeface="Arial" panose="020B0604020202020204" pitchFamily="34" charset="0"/>
              </a:rPr>
              <a:t>o deliver outstanding strategic commercial procurement and supply chain services putting staff and patients at the heart of everything we do. </a:t>
            </a:r>
          </a:p>
          <a:p>
            <a:endParaRPr lang="en-US" sz="1200" dirty="0">
              <a:solidFill>
                <a:schemeClr val="tx1"/>
              </a:solidFill>
              <a:latin typeface="Arial" panose="020B0604020202020204" pitchFamily="34" charset="0"/>
              <a:cs typeface="Arial" panose="020B0604020202020204" pitchFamily="34" charset="0"/>
            </a:endParaRPr>
          </a:p>
          <a:p>
            <a:r>
              <a:rPr lang="en-US" sz="1200" dirty="0">
                <a:latin typeface="Arial" panose="020B0604020202020204" pitchFamily="34" charset="0"/>
                <a:cs typeface="Arial" panose="020B0604020202020204" pitchFamily="34" charset="0"/>
              </a:rPr>
              <a:t>We are committed to the responsible use of resources, sustainability and diversity, working with innovative suppliers, </a:t>
            </a:r>
            <a:r>
              <a:rPr lang="en-US" sz="1200" dirty="0" err="1">
                <a:latin typeface="Arial" panose="020B0604020202020204" pitchFamily="34" charset="0"/>
                <a:cs typeface="Arial" panose="020B0604020202020204" pitchFamily="34" charset="0"/>
              </a:rPr>
              <a:t>optimising</a:t>
            </a:r>
            <a:r>
              <a:rPr lang="en-US" sz="1200" dirty="0">
                <a:latin typeface="Arial" panose="020B0604020202020204" pitchFamily="34" charset="0"/>
                <a:cs typeface="Arial" panose="020B0604020202020204" pitchFamily="34" charset="0"/>
              </a:rPr>
              <a:t> processes whilst maintaining compliance.</a:t>
            </a:r>
          </a:p>
          <a:p>
            <a:endParaRPr lang="en-GB" sz="1200" dirty="0">
              <a:latin typeface="Arial" panose="020B0604020202020204" pitchFamily="34" charset="0"/>
              <a:cs typeface="Arial" panose="020B0604020202020204" pitchFamily="34" charset="0"/>
            </a:endParaRPr>
          </a:p>
          <a:p>
            <a:r>
              <a:rPr lang="en-GB" sz="1200" dirty="0">
                <a:solidFill>
                  <a:prstClr val="black"/>
                </a:solidFill>
                <a:latin typeface="Arial" panose="020B0604020202020204" pitchFamily="34" charset="0"/>
                <a:ea typeface="ヒラギノ角ゴ Pro W3" pitchFamily="84" charset="-128"/>
                <a:cs typeface="Arial" panose="020B0604020202020204" pitchFamily="34" charset="0"/>
              </a:rPr>
              <a:t>BSW ICS wants to work with suppliers with values and behaviours that endorse our mission and have a reputation for fair dealing and quality delivery.  BSW ICS recognises the current and potential role that suppliers play in supporting health practitioners in providing safe, effective and economic products and services to the patients in their care.  </a:t>
            </a:r>
          </a:p>
          <a:p>
            <a:endParaRPr lang="en-GB" sz="1200" dirty="0">
              <a:solidFill>
                <a:prstClr val="black"/>
              </a:solidFill>
              <a:latin typeface="Arial" panose="020B0604020202020204" pitchFamily="34" charset="0"/>
              <a:ea typeface="ヒラギノ角ゴ Pro W3" pitchFamily="84" charset="-128"/>
              <a:cs typeface="Arial" panose="020B0604020202020204" pitchFamily="34" charset="0"/>
            </a:endParaRPr>
          </a:p>
          <a:p>
            <a:r>
              <a:rPr lang="en-GB" sz="1200" dirty="0">
                <a:solidFill>
                  <a:prstClr val="black"/>
                </a:solidFill>
                <a:latin typeface="Arial" panose="020B0604020202020204" pitchFamily="34" charset="0"/>
                <a:ea typeface="ヒラギノ角ゴ Pro W3" pitchFamily="84" charset="-128"/>
                <a:cs typeface="Arial" panose="020B0604020202020204" pitchFamily="34" charset="0"/>
              </a:rPr>
              <a:t>This charter is intended to complement the </a:t>
            </a:r>
            <a:r>
              <a:rPr lang="en-GB" sz="1200">
                <a:solidFill>
                  <a:prstClr val="black"/>
                </a:solidFill>
                <a:latin typeface="Arial" panose="020B0604020202020204" pitchFamily="34" charset="0"/>
                <a:ea typeface="ヒラギノ角ゴ Pro W3" pitchFamily="84" charset="-128"/>
                <a:cs typeface="Arial" panose="020B0604020202020204" pitchFamily="34" charset="0"/>
              </a:rPr>
              <a:t>Cabinet Office Code </a:t>
            </a:r>
            <a:r>
              <a:rPr lang="en-GB" sz="1200" dirty="0">
                <a:solidFill>
                  <a:prstClr val="black"/>
                </a:solidFill>
                <a:latin typeface="Arial" panose="020B0604020202020204" pitchFamily="34" charset="0"/>
                <a:ea typeface="ヒラギノ角ゴ Pro W3" pitchFamily="84" charset="-128"/>
                <a:cs typeface="Arial" panose="020B0604020202020204" pitchFamily="34" charset="0"/>
              </a:rPr>
              <a:t>of Conduct for Third Party Suppliers.</a:t>
            </a:r>
          </a:p>
          <a:p>
            <a:endParaRPr lang="en-GB" sz="1200" dirty="0">
              <a:solidFill>
                <a:prstClr val="black"/>
              </a:solidFill>
              <a:latin typeface="Arial" panose="020B0604020202020204" pitchFamily="34" charset="0"/>
              <a:ea typeface="ヒラギノ角ゴ Pro W3" pitchFamily="84" charset="-128"/>
              <a:cs typeface="Arial" panose="020B0604020202020204" pitchFamily="34" charset="0"/>
            </a:endParaRPr>
          </a:p>
          <a:p>
            <a:r>
              <a:rPr lang="en-GB" sz="1200" b="1" u="sng" dirty="0">
                <a:solidFill>
                  <a:prstClr val="black"/>
                </a:solidFill>
                <a:latin typeface="Arial" panose="020B0604020202020204" pitchFamily="34" charset="0"/>
                <a:ea typeface="ヒラギノ角ゴ Pro W3" pitchFamily="84" charset="-128"/>
                <a:cs typeface="Arial" panose="020B0604020202020204" pitchFamily="34" charset="0"/>
              </a:rPr>
              <a:t>Scope </a:t>
            </a:r>
            <a:r>
              <a:rPr lang="en-GB" sz="1200" dirty="0">
                <a:solidFill>
                  <a:prstClr val="black"/>
                </a:solidFill>
                <a:latin typeface="Arial" panose="020B0604020202020204" pitchFamily="34" charset="0"/>
                <a:ea typeface="ヒラギノ角ゴ Pro W3" pitchFamily="84" charset="-128"/>
                <a:cs typeface="Arial" panose="020B0604020202020204" pitchFamily="34" charset="0"/>
              </a:rPr>
              <a:t>The provisions of this Supplier Charter are intended for Third Party Suppliers that are under contract to provide goods and/or services to BSW ICS. The ICS expects its suppliers to communicate this Supplier Charter to their named sub-contractors and employees and ensure that they, in turn, also observe the expectations outlined.</a:t>
            </a:r>
          </a:p>
          <a:p>
            <a:endParaRPr lang="en-GB" sz="1200" dirty="0">
              <a:solidFill>
                <a:prstClr val="black"/>
              </a:solidFill>
              <a:latin typeface="Arial" panose="020B0604020202020204" pitchFamily="34" charset="0"/>
              <a:ea typeface="ヒラギノ角ゴ Pro W3" pitchFamily="84" charset="-128"/>
              <a:cs typeface="Arial" panose="020B0604020202020204" pitchFamily="34" charset="0"/>
            </a:endParaRPr>
          </a:p>
          <a:p>
            <a:r>
              <a:rPr lang="en-GB" sz="1200" b="1" u="sng" dirty="0">
                <a:solidFill>
                  <a:prstClr val="black"/>
                </a:solidFill>
                <a:latin typeface="Arial" panose="020B0604020202020204" pitchFamily="34" charset="0"/>
                <a:ea typeface="ヒラギノ角ゴ Pro W3" pitchFamily="84" charset="-128"/>
                <a:cs typeface="Arial" panose="020B0604020202020204" pitchFamily="34" charset="0"/>
              </a:rPr>
              <a:t>Supplier Management  </a:t>
            </a:r>
            <a:r>
              <a:rPr lang="en-GB" sz="1200" dirty="0">
                <a:solidFill>
                  <a:prstClr val="black"/>
                </a:solidFill>
                <a:latin typeface="Arial" panose="020B0604020202020204" pitchFamily="34" charset="0"/>
                <a:ea typeface="ヒラギノ角ゴ Pro W3" pitchFamily="84" charset="-128"/>
                <a:cs typeface="Arial" panose="020B0604020202020204" pitchFamily="34" charset="0"/>
              </a:rPr>
              <a:t>The ICS is developing its Supplier Management programme and is keen to work with suppliers for mutual benefit and for the good of Society.</a:t>
            </a:r>
          </a:p>
        </p:txBody>
      </p:sp>
      <p:sp>
        <p:nvSpPr>
          <p:cNvPr id="8" name="TextBox 7">
            <a:extLst>
              <a:ext uri="{FF2B5EF4-FFF2-40B4-BE49-F238E27FC236}">
                <a16:creationId xmlns:a16="http://schemas.microsoft.com/office/drawing/2014/main" id="{3FE2506C-6D5F-477D-87BF-278FEC48E110}"/>
              </a:ext>
            </a:extLst>
          </p:cNvPr>
          <p:cNvSpPr txBox="1"/>
          <p:nvPr/>
        </p:nvSpPr>
        <p:spPr>
          <a:xfrm>
            <a:off x="4645412" y="339045"/>
            <a:ext cx="3755638" cy="523220"/>
          </a:xfrm>
          <a:prstGeom prst="rect">
            <a:avLst/>
          </a:prstGeom>
          <a:noFill/>
        </p:spPr>
        <p:txBody>
          <a:bodyPr wrap="square" rtlCol="0">
            <a:spAutoFit/>
          </a:bodyPr>
          <a:lstStyle/>
          <a:p>
            <a:r>
              <a:rPr lang="en-GB" sz="2800" b="1" dirty="0">
                <a:latin typeface="Arial" panose="020B0604020202020204" pitchFamily="34" charset="0"/>
                <a:cs typeface="Arial" panose="020B0604020202020204" pitchFamily="34" charset="0"/>
              </a:rPr>
              <a:t>Supplier Charter</a:t>
            </a:r>
          </a:p>
        </p:txBody>
      </p:sp>
      <p:pic>
        <p:nvPicPr>
          <p:cNvPr id="1026" name="Picture 2">
            <a:extLst>
              <a:ext uri="{FF2B5EF4-FFF2-40B4-BE49-F238E27FC236}">
                <a16:creationId xmlns:a16="http://schemas.microsoft.com/office/drawing/2014/main" id="{DBC25CD9-187A-42C6-8217-BBD699ECAFB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836" y="54998"/>
            <a:ext cx="4154488" cy="937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FB34402-8143-45E3-AB00-C21928F15248}"/>
              </a:ext>
            </a:extLst>
          </p:cNvPr>
          <p:cNvPicPr>
            <a:picLocks noChangeAspect="1"/>
          </p:cNvPicPr>
          <p:nvPr/>
        </p:nvPicPr>
        <p:blipFill>
          <a:blip r:embed="rId4"/>
          <a:stretch>
            <a:fillRect/>
          </a:stretch>
        </p:blipFill>
        <p:spPr>
          <a:xfrm>
            <a:off x="10183839" y="198027"/>
            <a:ext cx="1631923" cy="657225"/>
          </a:xfrm>
          <a:prstGeom prst="rect">
            <a:avLst/>
          </a:prstGeom>
        </p:spPr>
      </p:pic>
    </p:spTree>
    <p:extLst>
      <p:ext uri="{BB962C8B-B14F-4D97-AF65-F5344CB8AC3E}">
        <p14:creationId xmlns:p14="http://schemas.microsoft.com/office/powerpoint/2010/main" val="22276703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TotalTime>
  <Words>556</Words>
  <Application>Microsoft Office PowerPoint</Application>
  <PresentationFormat>Widescreen</PresentationFormat>
  <Paragraphs>21</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SFT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LIVERSAGE, Liz (SALISBURY NHS FOUNDATION TRUST)</dc:creator>
  <cp:lastModifiedBy>LIVERSAGE, Liz (SALISBURY NHS FOUNDATION TRUST)</cp:lastModifiedBy>
  <cp:revision>13</cp:revision>
  <dcterms:created xsi:type="dcterms:W3CDTF">2022-11-29T09:53:43Z</dcterms:created>
  <dcterms:modified xsi:type="dcterms:W3CDTF">2023-11-23T14:31:05Z</dcterms:modified>
</cp:coreProperties>
</file>