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0" r:id="rId2"/>
  </p:sldIdLst>
  <p:sldSz cx="9144000" cy="6858000" type="screen4x3"/>
  <p:notesSz cx="6797675" cy="9928225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E, Kylie (SALISBURY NHS FOUNDATION TRUST)" initials="NK(NFT" lastIdx="2" clrIdx="0">
    <p:extLst>
      <p:ext uri="{19B8F6BF-5375-455C-9EA6-DF929625EA0E}">
        <p15:presenceInfo xmlns:p15="http://schemas.microsoft.com/office/powerpoint/2012/main" userId="S::kylie.nye1@nhs.net::2860cdb0-3456-45a3-933d-1bd02a1eaa2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4C5"/>
    <a:srgbClr val="425563"/>
    <a:srgbClr val="78BE20"/>
    <a:srgbClr val="009F98"/>
    <a:srgbClr val="003087"/>
    <a:srgbClr val="AE2573"/>
    <a:srgbClr val="3300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27"/>
  </p:normalViewPr>
  <p:slideViewPr>
    <p:cSldViewPr snapToGrid="0" snapToObjects="1">
      <p:cViewPr varScale="1">
        <p:scale>
          <a:sx n="114" d="100"/>
          <a:sy n="114" d="100"/>
        </p:scale>
        <p:origin x="156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1C4C9-B487-44A0-A327-C0CF09C0F888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0C0080-9B68-40BE-934A-11EE1315F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510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6D189C-ACF6-47CE-A64A-015B31EE1CC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06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376412"/>
            <a:ext cx="9144000" cy="5481588"/>
          </a:xfrm>
          <a:prstGeom prst="rect">
            <a:avLst/>
          </a:prstGeom>
          <a:solidFill>
            <a:srgbClr val="0074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007" y="370099"/>
            <a:ext cx="1354356" cy="671423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4417996"/>
            <a:ext cx="9144000" cy="1807495"/>
          </a:xfrm>
          <a:prstGeom prst="rect">
            <a:avLst/>
          </a:prstGeom>
          <a:solidFill>
            <a:srgbClr val="009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5784783" y="6215865"/>
            <a:ext cx="549830" cy="642135"/>
          </a:xfrm>
          <a:prstGeom prst="rect">
            <a:avLst/>
          </a:prstGeom>
          <a:solidFill>
            <a:srgbClr val="3300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6333424" y="6215865"/>
            <a:ext cx="1337910" cy="642135"/>
          </a:xfrm>
          <a:prstGeom prst="rect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7661711" y="6215865"/>
            <a:ext cx="134752" cy="64213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7796463" y="6215865"/>
            <a:ext cx="336884" cy="642135"/>
          </a:xfrm>
          <a:prstGeom prst="rect">
            <a:avLst/>
          </a:prstGeom>
          <a:solidFill>
            <a:srgbClr val="009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8133348" y="6215865"/>
            <a:ext cx="1010652" cy="642135"/>
          </a:xfrm>
          <a:prstGeom prst="rect">
            <a:avLst/>
          </a:prstGeom>
          <a:solidFill>
            <a:srgbClr val="78B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 userDrawn="1"/>
        </p:nvSpPr>
        <p:spPr>
          <a:xfrm>
            <a:off x="673768" y="6367655"/>
            <a:ext cx="44441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An</a:t>
            </a:r>
            <a:r>
              <a:rPr lang="en-US" sz="1600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outstanding experience for every patient </a:t>
            </a:r>
            <a:endParaRPr lang="en-US" sz="16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52267"/>
            <a:ext cx="5888255" cy="2092473"/>
          </a:xfrm>
        </p:spPr>
        <p:txBody>
          <a:bodyPr anchor="t">
            <a:normAutofit/>
          </a:bodyPr>
          <a:lstStyle>
            <a:lvl1pPr algn="l">
              <a:defRPr sz="48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363" y="4670441"/>
            <a:ext cx="3351997" cy="1431974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65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250" y="383823"/>
            <a:ext cx="7886700" cy="1590500"/>
          </a:xfrm>
        </p:spPr>
        <p:txBody>
          <a:bodyPr anchor="b">
            <a:noAutofit/>
          </a:bodyPr>
          <a:lstStyle>
            <a:lvl1pPr>
              <a:defRPr sz="540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250" y="3183467"/>
            <a:ext cx="7886700" cy="2993495"/>
          </a:xfrm>
        </p:spPr>
        <p:txBody>
          <a:bodyPr/>
          <a:lstStyle>
            <a:lvl1pPr>
              <a:defRPr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" y="2204185"/>
            <a:ext cx="2360778" cy="311470"/>
          </a:xfrm>
          <a:prstGeom prst="rect">
            <a:avLst/>
          </a:prstGeom>
          <a:solidFill>
            <a:srgbClr val="0074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620219" y="2202130"/>
            <a:ext cx="554447" cy="312470"/>
          </a:xfrm>
          <a:prstGeom prst="rect">
            <a:avLst/>
          </a:prstGeom>
          <a:solidFill>
            <a:srgbClr val="3300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2135407" y="2202130"/>
            <a:ext cx="1349147" cy="312470"/>
          </a:xfrm>
          <a:prstGeom prst="rect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3126207" y="2202130"/>
            <a:ext cx="135884" cy="312470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3247858" y="2202130"/>
            <a:ext cx="339713" cy="312470"/>
          </a:xfrm>
          <a:prstGeom prst="rect">
            <a:avLst/>
          </a:prstGeom>
          <a:solidFill>
            <a:srgbClr val="009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3508410" y="2202130"/>
            <a:ext cx="1019140" cy="312470"/>
          </a:xfrm>
          <a:prstGeom prst="rect">
            <a:avLst/>
          </a:prstGeom>
          <a:solidFill>
            <a:srgbClr val="78B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88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524406"/>
            <a:ext cx="7799387" cy="965727"/>
          </a:xfrm>
        </p:spPr>
        <p:txBody>
          <a:bodyPr anchor="t">
            <a:normAutofit/>
          </a:bodyPr>
          <a:lstStyle>
            <a:lvl1pPr>
              <a:defRPr sz="4400">
                <a:solidFill>
                  <a:srgbClr val="42556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0" y="2038176"/>
            <a:ext cx="7799388" cy="4091691"/>
          </a:xfrm>
        </p:spPr>
        <p:txBody>
          <a:bodyPr/>
          <a:lstStyle>
            <a:lvl1pPr marL="0" indent="0">
              <a:buNone/>
              <a:defRPr sz="2400">
                <a:solidFill>
                  <a:srgbClr val="42556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558844"/>
            <a:ext cx="9144000" cy="299156"/>
          </a:xfrm>
          <a:prstGeom prst="rect">
            <a:avLst/>
          </a:prstGeom>
          <a:solidFill>
            <a:srgbClr val="0074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784783" y="6556821"/>
            <a:ext cx="549830" cy="301179"/>
          </a:xfrm>
          <a:prstGeom prst="rect">
            <a:avLst/>
          </a:prstGeom>
          <a:solidFill>
            <a:srgbClr val="3300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6333424" y="6556821"/>
            <a:ext cx="1337910" cy="301179"/>
          </a:xfrm>
          <a:prstGeom prst="rect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7661711" y="6556821"/>
            <a:ext cx="134752" cy="301179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7796463" y="6556821"/>
            <a:ext cx="336884" cy="301179"/>
          </a:xfrm>
          <a:prstGeom prst="rect">
            <a:avLst/>
          </a:prstGeom>
          <a:solidFill>
            <a:srgbClr val="009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8133348" y="6556821"/>
            <a:ext cx="1010652" cy="301179"/>
          </a:xfrm>
          <a:prstGeom prst="rect">
            <a:avLst/>
          </a:prstGeom>
          <a:solidFill>
            <a:srgbClr val="78B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882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C2D1F39-0FFA-8244-BB67-A17FB79AB2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72" y="331999"/>
            <a:ext cx="6480000" cy="1440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6290DA1-0282-6049-BFED-22E37E0DE2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238" y="1985999"/>
            <a:ext cx="3960000" cy="396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58F1E2FD-63FF-0D4E-A1CB-A34BBB0703A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59972" y="1985999"/>
            <a:ext cx="3996000" cy="396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20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B867A-307D-5E44-9728-4FEBD0F113C2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F3111-A38B-5F46-9EE4-AC143C5A5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6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0A1E5-C006-0C4E-8FEA-5437E199A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7580" y="94014"/>
            <a:ext cx="5332530" cy="1609344"/>
          </a:xfr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 dirty="0">
                <a:solidFill>
                  <a:schemeClr val="accent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AGM Agenda – 14</a:t>
            </a:r>
            <a:r>
              <a:rPr lang="en-US" sz="3200" kern="1200" baseline="30000" dirty="0">
                <a:solidFill>
                  <a:schemeClr val="accent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</a:t>
            </a:r>
            <a:r>
              <a:rPr lang="en-US" sz="3200" kern="1200" dirty="0">
                <a:solidFill>
                  <a:schemeClr val="accent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October</a:t>
            </a:r>
            <a:br>
              <a:rPr lang="en-US" sz="3200" kern="1200" dirty="0">
                <a:solidFill>
                  <a:schemeClr val="accent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n-US" sz="1800" kern="1200" dirty="0">
                <a:solidFill>
                  <a:schemeClr val="accent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Lecture Theatre, Education Department, Level 5  </a:t>
            </a:r>
            <a:endParaRPr lang="en-US" sz="3200" kern="1200" dirty="0">
              <a:solidFill>
                <a:schemeClr val="accent5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9C1BE1-04A3-4289-A92D-3344A77D401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57" r="2" b="2"/>
          <a:stretch/>
        </p:blipFill>
        <p:spPr>
          <a:xfrm>
            <a:off x="20" y="10"/>
            <a:ext cx="3356342" cy="2232366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9C8903A5-E89B-4A30-B6DD-AE6430EF6A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8" r="2" b="2"/>
          <a:stretch/>
        </p:blipFill>
        <p:spPr bwMode="auto">
          <a:xfrm>
            <a:off x="20" y="2325504"/>
            <a:ext cx="3356342" cy="2215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8C36485-741A-4CC3-B040-EC4D577656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7" r="2" b="2"/>
          <a:stretch/>
        </p:blipFill>
        <p:spPr bwMode="auto">
          <a:xfrm>
            <a:off x="20" y="4634159"/>
            <a:ext cx="3356342" cy="222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981D5A5-F87C-442C-9A17-80985D4BB973}"/>
              </a:ext>
            </a:extLst>
          </p:cNvPr>
          <p:cNvSpPr txBox="1"/>
          <p:nvPr/>
        </p:nvSpPr>
        <p:spPr>
          <a:xfrm>
            <a:off x="3727580" y="1703358"/>
            <a:ext cx="5123457" cy="4473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1400" b="1" dirty="0">
                <a:solidFill>
                  <a:schemeClr val="accent5"/>
                </a:solidFill>
              </a:rPr>
              <a:t>14:15 – </a:t>
            </a:r>
            <a:r>
              <a:rPr lang="en-US" sz="1400" i="1" dirty="0">
                <a:solidFill>
                  <a:schemeClr val="accent5"/>
                </a:solidFill>
              </a:rPr>
              <a:t>Arrival, Tea and Coffee available</a:t>
            </a:r>
          </a:p>
          <a:p>
            <a:pPr>
              <a:lnSpc>
                <a:spcPct val="90000"/>
              </a:lnSpc>
            </a:pPr>
            <a:endParaRPr lang="en-US" sz="1400" b="1" dirty="0">
              <a:solidFill>
                <a:schemeClr val="accent5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400" b="1" dirty="0">
                <a:solidFill>
                  <a:schemeClr val="accent5"/>
                </a:solidFill>
              </a:rPr>
              <a:t>15:00 - Introduction and welcome </a:t>
            </a:r>
          </a:p>
          <a:p>
            <a:pPr>
              <a:lnSpc>
                <a:spcPct val="90000"/>
              </a:lnSpc>
            </a:pPr>
            <a:r>
              <a:rPr lang="en-US" sz="1400" i="1" dirty="0">
                <a:solidFill>
                  <a:schemeClr val="accent5"/>
                </a:solidFill>
              </a:rPr>
              <a:t>Dr Nick Marsden Chair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i="1" dirty="0">
              <a:solidFill>
                <a:schemeClr val="accent5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400" b="1" dirty="0">
                <a:solidFill>
                  <a:schemeClr val="accent5"/>
                </a:solidFill>
              </a:rPr>
              <a:t>15:10 - Annual Report 2021/22</a:t>
            </a:r>
          </a:p>
          <a:p>
            <a:pPr>
              <a:lnSpc>
                <a:spcPct val="90000"/>
              </a:lnSpc>
            </a:pPr>
            <a:r>
              <a:rPr lang="en-US" sz="1400" i="1" dirty="0">
                <a:solidFill>
                  <a:schemeClr val="accent5"/>
                </a:solidFill>
              </a:rPr>
              <a:t>Stacey Hunter Chief Executive 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i="1" dirty="0">
              <a:solidFill>
                <a:schemeClr val="accent5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400" b="1" dirty="0">
                <a:solidFill>
                  <a:schemeClr val="accent5"/>
                </a:solidFill>
              </a:rPr>
              <a:t>15:30 - Annual Accounts and Audit Opinion</a:t>
            </a:r>
          </a:p>
          <a:p>
            <a:pPr>
              <a:lnSpc>
                <a:spcPct val="90000"/>
              </a:lnSpc>
            </a:pPr>
            <a:r>
              <a:rPr lang="en-US" sz="1400" i="1" dirty="0">
                <a:solidFill>
                  <a:schemeClr val="accent5"/>
                </a:solidFill>
              </a:rPr>
              <a:t>Mark Ellis Chief Finance Officer</a:t>
            </a:r>
          </a:p>
          <a:p>
            <a:pPr>
              <a:lnSpc>
                <a:spcPct val="90000"/>
              </a:lnSpc>
            </a:pPr>
            <a:endParaRPr lang="en-US" sz="1400" i="1" dirty="0">
              <a:solidFill>
                <a:schemeClr val="accent5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400" b="1" dirty="0">
                <a:solidFill>
                  <a:schemeClr val="accent5"/>
                </a:solidFill>
              </a:rPr>
              <a:t>15:40 - </a:t>
            </a:r>
            <a:r>
              <a:rPr lang="en-US" sz="1400" b="1" dirty="0">
                <a:solidFill>
                  <a:schemeClr val="accent5"/>
                </a:solidFill>
                <a:effectLst/>
              </a:rPr>
              <a:t>Clinical Presentation – Orthopaedics/ Day Surgery Procedures</a:t>
            </a:r>
          </a:p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US" sz="1400" i="1" dirty="0">
                <a:solidFill>
                  <a:schemeClr val="accent5"/>
                </a:solidFill>
                <a:effectLst/>
              </a:rPr>
              <a:t>Mr Leonidas Vachsevanos, Orthopaedic Consultant/ Mr Ivor Vanhegan, Orthopaedic Consultant/ Mr Jonathan Quayle, Orthopaedic Consultant</a:t>
            </a:r>
          </a:p>
          <a:p>
            <a:pPr>
              <a:lnSpc>
                <a:spcPct val="90000"/>
              </a:lnSpc>
            </a:pPr>
            <a:r>
              <a:rPr lang="en-US" sz="1400" b="1" dirty="0">
                <a:solidFill>
                  <a:schemeClr val="accent5"/>
                </a:solidFill>
              </a:rPr>
              <a:t>16:00 - </a:t>
            </a:r>
            <a:r>
              <a:rPr lang="en-US" sz="1400" b="1" dirty="0">
                <a:solidFill>
                  <a:schemeClr val="accent5"/>
                </a:solidFill>
                <a:effectLst/>
              </a:rPr>
              <a:t>Clinical Presentation - Veteran Surgery</a:t>
            </a:r>
          </a:p>
          <a:p>
            <a:pPr>
              <a:lnSpc>
                <a:spcPct val="90000"/>
              </a:lnSpc>
            </a:pPr>
            <a:r>
              <a:rPr lang="en-US" sz="1400" i="1" dirty="0">
                <a:solidFill>
                  <a:schemeClr val="accent5"/>
                </a:solidFill>
              </a:rPr>
              <a:t>Miss Alexandra Crick, Plastic and Reconstructive Surgery Consultant</a:t>
            </a:r>
          </a:p>
          <a:p>
            <a:pPr>
              <a:lnSpc>
                <a:spcPct val="90000"/>
              </a:lnSpc>
            </a:pPr>
            <a:endParaRPr lang="en-US" sz="1400" i="1" dirty="0">
              <a:solidFill>
                <a:schemeClr val="accent5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400" b="1" dirty="0">
                <a:solidFill>
                  <a:schemeClr val="accent5"/>
                </a:solidFill>
              </a:rPr>
              <a:t>16:20: - Council of Governors Report to Members</a:t>
            </a:r>
          </a:p>
          <a:p>
            <a:pPr>
              <a:lnSpc>
                <a:spcPct val="90000"/>
              </a:lnSpc>
            </a:pPr>
            <a:r>
              <a:rPr lang="en-US" sz="1400" i="1" dirty="0">
                <a:solidFill>
                  <a:schemeClr val="accent5"/>
                </a:solidFill>
              </a:rPr>
              <a:t>Lucinda Herklots Lead Governor </a:t>
            </a:r>
          </a:p>
          <a:p>
            <a:pPr>
              <a:lnSpc>
                <a:spcPct val="90000"/>
              </a:lnSpc>
            </a:pPr>
            <a:endParaRPr lang="en-US" sz="1400" i="1" dirty="0">
              <a:solidFill>
                <a:schemeClr val="accent5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400" b="1" dirty="0">
                <a:solidFill>
                  <a:schemeClr val="accent5"/>
                </a:solidFill>
              </a:rPr>
              <a:t>16:30 – Questions and Answer Session</a:t>
            </a:r>
          </a:p>
          <a:p>
            <a:pPr>
              <a:lnSpc>
                <a:spcPct val="90000"/>
              </a:lnSpc>
            </a:pPr>
            <a:r>
              <a:rPr lang="en-US" sz="1400" i="1" dirty="0">
                <a:solidFill>
                  <a:schemeClr val="accent5"/>
                </a:solidFill>
              </a:rPr>
              <a:t>Dr Nick Marsden Chair/ Executives</a:t>
            </a:r>
            <a:endParaRPr lang="en-US" sz="1400" b="1" i="1" dirty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endParaRPr lang="en-US" sz="1400" b="1" i="1" dirty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400" b="1" i="1" dirty="0">
                <a:solidFill>
                  <a:schemeClr val="accent5"/>
                </a:solidFill>
              </a:rPr>
              <a:t>17:00 – Finish </a:t>
            </a:r>
            <a:endParaRPr lang="en-US" sz="1400" i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2623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23</TotalTime>
  <Words>127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AGM Agenda – 14th October Lecture Theatre, Education Department, Level 5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</dc:title>
  <dc:creator>NYE, Kylie (SALISBURY NHS FOUNDATION TRUST)</dc:creator>
  <cp:lastModifiedBy>NYE, Kylie (SALISBURY NHS FOUNDATION TRUST)</cp:lastModifiedBy>
  <cp:revision>6</cp:revision>
  <dcterms:created xsi:type="dcterms:W3CDTF">2022-09-02T09:34:34Z</dcterms:created>
  <dcterms:modified xsi:type="dcterms:W3CDTF">2022-10-14T11:57:39Z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nDIP File ID">
    <vt:lpwstr>166d31d8-ebd4-4fd8-bf50-a6c0ec4e11c7</vt:lpwstr>
  </property>
  <property fmtid="{D5CDD505-2E9C-101B-9397-08002B2CF9AE}" pid="3" name="ArticulateGUID">
    <vt:lpwstr>475FC675-355D-45DB-B653-33935C2E08D7</vt:lpwstr>
  </property>
  <property fmtid="{D5CDD505-2E9C-101B-9397-08002B2CF9AE}" pid="4" name="ArticulatePath">
    <vt:lpwstr>http://hoh01appp-v1/supportdesk/Attach/IM161344/Salisbury%20Hospital%20Powerpoint%20Template%20Outstanding</vt:lpwstr>
  </property>
</Properties>
</file>